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" panose="020B0604020202020204" charset="-70"/>
      <p:regular r:id="rId13"/>
      <p:bold r:id="rId14"/>
      <p:italic r:id="rId15"/>
      <p:boldItalic r:id="rId16"/>
    </p:embeddedFont>
    <p:embeddedFont>
      <p:font typeface="Playfair Display" panose="020B0604020202020204" charset="-70"/>
      <p:regular r:id="rId17"/>
      <p:bold r:id="rId18"/>
      <p:italic r:id="rId19"/>
      <p:boldItalic r:id="rId20"/>
    </p:embeddedFont>
    <p:embeddedFont>
      <p:font typeface="Raleway" panose="020B0604020202020204" charset="-70"/>
      <p:regular r:id="rId21"/>
      <p:bold r:id="rId22"/>
      <p:italic r:id="rId23"/>
      <p:boldItalic r:id="rId24"/>
    </p:embeddedFont>
    <p:embeddedFont>
      <p:font typeface="Vidaloka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3a0c4f2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3a0c4f2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590b92e46_4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590b92e46_4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590b92e4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590b92e4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590b92e46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590b92e46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590b92e46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590b92e46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590b92e46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590b92e46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a0c4f2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a0c4f2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590b92e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590b92e46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590b92e46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590b92e46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90b92e46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90b92e46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fair Display"/>
              <a:buNone/>
              <a:defRPr sz="45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7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type="blank">
  <p:cSld name="BLAN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>
  <p:cSld name="BLANK_1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EHSlhnE6C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cfglobal.org/en/internetsafety/understanding-browser-tracking/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Küberturve igapäevakasutajale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555555"/>
                </a:solidFill>
                <a:highlight>
                  <a:srgbClr val="FFFFFF"/>
                </a:highlight>
              </a:rPr>
              <a:t>E</a:t>
            </a:r>
            <a:r>
              <a:rPr lang="en-GB" sz="1100">
                <a:solidFill>
                  <a:srgbClr val="555555"/>
                </a:solidFill>
                <a:highlight>
                  <a:srgbClr val="FFFFFF"/>
                </a:highlight>
              </a:rPr>
              <a:t>esti Naisjuristide Liit &amp; Estonian Women Programmers</a:t>
            </a:r>
            <a:endParaRPr sz="11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555555"/>
                </a:solidFill>
                <a:highlight>
                  <a:srgbClr val="FFFFFF"/>
                </a:highlight>
              </a:rPr>
              <a:t>EPNÜL Foorum</a:t>
            </a:r>
            <a:endParaRPr sz="11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55555"/>
                </a:solidFill>
                <a:highlight>
                  <a:srgbClr val="FFFFFF"/>
                </a:highlight>
              </a:rPr>
              <a:t>Tallinn</a:t>
            </a:r>
            <a:endParaRPr sz="11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555555"/>
                </a:solidFill>
                <a:highlight>
                  <a:srgbClr val="FFFFFF"/>
                </a:highlight>
              </a:rPr>
              <a:t>02.11. 2018</a:t>
            </a:r>
            <a:endParaRPr sz="11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-1085000" y="396172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Aitäh </a:t>
            </a:r>
            <a:br>
              <a:rPr lang="en-GB"/>
            </a:br>
            <a:r>
              <a:rPr lang="en-GB"/>
              <a:t>kuulamast!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110575" y="3770978"/>
            <a:ext cx="6858000" cy="12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Küsimuste korral: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naisjuristid@gmail.com 5176390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naisprogejad@gmail.com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500" y="-12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SOTSIAALVÕRGUSTIKES KÄITUMISE ABC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 </a:t>
            </a: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Raleway"/>
              <a:buChar char="❏"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Enne mõtle ja siis postita</a:t>
            </a: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Raleway"/>
              <a:buChar char="❏"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Ekraani taga  võib varitseda oht</a:t>
            </a: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Raleway"/>
              <a:buChar char="❏"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Ära  avalda enda, laste ja teiste lähedaste kohta isikuandmeid ja kavatsuste kohta infot</a:t>
            </a: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Raleway"/>
              <a:buChar char="❏"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Ära reageeri võõrastele ja tundmatutele postitustele</a:t>
            </a: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Raleway"/>
              <a:buChar char="❏"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Enne kui asud tarbima sotsiaalmeedia teenuseid tutvu reeglitega ja privaatsuspoliitikaga!</a:t>
            </a: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Raleway"/>
              <a:buChar char="❏"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Sotsiaalseid koondunud gruppe on kerge mõjutada. </a:t>
            </a: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Raleway"/>
              <a:buChar char="❏"/>
            </a:pPr>
            <a:r>
              <a:rPr lang="en-GB" sz="1100">
                <a:solidFill>
                  <a:srgbClr val="555555"/>
                </a:solidFill>
                <a:highlight>
                  <a:schemeClr val="lt1"/>
                </a:highlight>
              </a:rPr>
              <a:t>Allikakriitilisus ja mõjutamine</a:t>
            </a:r>
            <a:endParaRPr sz="1100">
              <a:solidFill>
                <a:srgbClr val="555555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22271" r="11065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283600" y="25022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Raleway"/>
                <a:ea typeface="Raleway"/>
                <a:cs typeface="Raleway"/>
                <a:sym typeface="Raleway"/>
              </a:rPr>
              <a:t>EESTI NAISJURISTIDE LIIT  &amp; ESTONIAN WOMEN  PROGRAMMERS 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Raleway"/>
                <a:ea typeface="Raleway"/>
                <a:cs typeface="Raleway"/>
                <a:sym typeface="Raleway"/>
              </a:rPr>
              <a:t> IT ühisprojektid: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100"/>
              <a:buChar char="▫"/>
            </a:pPr>
            <a:r>
              <a:rPr lang="en-GB" sz="1100">
                <a:solidFill>
                  <a:srgbClr val="1D1D1B"/>
                </a:solidFill>
              </a:rPr>
              <a:t>ENJL &amp; naisjuristide progejad</a:t>
            </a:r>
            <a:endParaRPr sz="1100">
              <a:solidFill>
                <a:srgbClr val="1D1D1B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100"/>
              <a:buChar char="▫"/>
            </a:pPr>
            <a:r>
              <a:rPr lang="en-GB" sz="1100">
                <a:solidFill>
                  <a:srgbClr val="1D1D1B"/>
                </a:solidFill>
              </a:rPr>
              <a:t>+N liikumine kodulehe ja IT lahendused</a:t>
            </a:r>
            <a:endParaRPr sz="1100">
              <a:solidFill>
                <a:srgbClr val="1D1D1B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100"/>
              <a:buChar char="▫"/>
            </a:pPr>
            <a:r>
              <a:rPr lang="en-GB" sz="1100">
                <a:solidFill>
                  <a:srgbClr val="1D1D1B"/>
                </a:solidFill>
              </a:rPr>
              <a:t>Ööprogemine võrgustik</a:t>
            </a:r>
            <a:endParaRPr sz="1100">
              <a:solidFill>
                <a:srgbClr val="1D1D1B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100"/>
              <a:buChar char="▫"/>
            </a:pPr>
            <a:r>
              <a:rPr lang="en-GB" sz="1100">
                <a:solidFill>
                  <a:srgbClr val="1D1D1B"/>
                </a:solidFill>
              </a:rPr>
              <a:t>Naiste- ja tütarlaste teadlikkuse tõstmine IT -alal ja elukutsete valimine</a:t>
            </a:r>
            <a:endParaRPr sz="1100">
              <a:solidFill>
                <a:srgbClr val="1D1D1B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100"/>
              <a:buChar char="▫"/>
            </a:pPr>
            <a:r>
              <a:rPr lang="en-GB" sz="1100">
                <a:solidFill>
                  <a:srgbClr val="1D1D1B"/>
                </a:solidFill>
              </a:rPr>
              <a:t>ÜRO Naistekongressi delegatsioon </a:t>
            </a:r>
            <a:endParaRPr sz="1100">
              <a:solidFill>
                <a:srgbClr val="1D1D1B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100"/>
              <a:buChar char="▫"/>
            </a:pPr>
            <a:r>
              <a:rPr lang="en-GB" sz="1100">
                <a:solidFill>
                  <a:srgbClr val="1D1D1B"/>
                </a:solidFill>
              </a:rPr>
              <a:t>Seminarid, konverentsid, koolitused</a:t>
            </a:r>
            <a:endParaRPr sz="1100">
              <a:solidFill>
                <a:srgbClr val="1D1D1B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4800" y="0"/>
            <a:ext cx="4696800" cy="262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t="9778" b="17409"/>
          <a:stretch/>
        </p:blipFill>
        <p:spPr>
          <a:xfrm>
            <a:off x="0" y="2355325"/>
            <a:ext cx="4572000" cy="33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GDPR JA PÕHIÕIGUSED</a:t>
            </a:r>
            <a:endParaRPr sz="11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B3B3B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5001600" y="794200"/>
            <a:ext cx="3712800" cy="3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3B3B3B"/>
              </a:buClr>
              <a:buSzPts val="1200"/>
              <a:buChar char="▫"/>
            </a:pPr>
            <a:r>
              <a:rPr lang="en-GB" sz="1200">
                <a:solidFill>
                  <a:srgbClr val="3B3B3B"/>
                </a:solidFill>
              </a:rPr>
              <a:t>GDPR kaitseb füüsiliste isikute isikuandmeid ning lubab ainult õigusliku aluse olemasolul nende andmete kasutamist. </a:t>
            </a:r>
            <a:endParaRPr sz="1200">
              <a:solidFill>
                <a:srgbClr val="3B3B3B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200"/>
              <a:buChar char="▫"/>
            </a:pPr>
            <a:r>
              <a:rPr lang="en-GB" sz="1200">
                <a:solidFill>
                  <a:srgbClr val="3B3B3B"/>
                </a:solidFill>
              </a:rPr>
              <a:t>Isikuandmed on kõik andmed, mis võimaldavad inimest tuvastada: </a:t>
            </a:r>
            <a:endParaRPr sz="1200">
              <a:solidFill>
                <a:srgbClr val="3B3B3B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B3B3B"/>
                </a:solidFill>
              </a:rPr>
              <a:t>Nimi, elukoht, tervise- ja raviandmed, diagnoosid, majanduslik seisukord, pereliikmete andmed, eksamitulemused, tööandja hinnangud jne</a:t>
            </a:r>
            <a:endParaRPr sz="1200">
              <a:solidFill>
                <a:srgbClr val="3B3B3B"/>
              </a:solidFill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3B3B3B"/>
              </a:buClr>
              <a:buSzPts val="1200"/>
              <a:buChar char="▫"/>
            </a:pPr>
            <a:r>
              <a:rPr lang="en-GB" sz="1200">
                <a:solidFill>
                  <a:srgbClr val="1D1D1B"/>
                </a:solidFill>
              </a:rPr>
              <a:t>Õigus eraelu puutumatusele tuleneb EVpõhiseadusest </a:t>
            </a:r>
            <a:r>
              <a:rPr lang="en-GB" sz="1200">
                <a:solidFill>
                  <a:srgbClr val="3B3B3B"/>
                </a:solidFill>
              </a:rPr>
              <a:t>ja isikuandmete kaitse seadusest. ÜM art 6, eriliigilised juhtumid art 9</a:t>
            </a:r>
            <a:endParaRPr sz="1200">
              <a:solidFill>
                <a:srgbClr val="3B3B3B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rgbClr val="1D1D1B"/>
              </a:solidFill>
            </a:endParaRPr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▫"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27108" r="27829"/>
          <a:stretch/>
        </p:blipFill>
        <p:spPr>
          <a:xfrm>
            <a:off x="-63650" y="0"/>
            <a:ext cx="46356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5386850" y="194925"/>
            <a:ext cx="3543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Raleway"/>
                <a:ea typeface="Raleway"/>
                <a:cs typeface="Raleway"/>
                <a:sym typeface="Raleway"/>
              </a:rPr>
              <a:t>PÕHIÕIGUSED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100"/>
              </a:spcBef>
              <a:spcAft>
                <a:spcPts val="0"/>
              </a:spcAft>
              <a:buClr>
                <a:srgbClr val="3B3B3B"/>
              </a:buClr>
              <a:buSzPts val="1200"/>
              <a:buChar char="▫"/>
            </a:pPr>
            <a:r>
              <a:rPr lang="en-GB" sz="120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Igal inimesel on õigus teada kuidas ja mis alusel tema andmeid töödeldakse  ning on õigus tutvuda tema kohta käivate isikuandmetega </a:t>
            </a:r>
            <a:endParaRPr sz="1200" b="1">
              <a:solidFill>
                <a:srgbClr val="3B3B3B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B3B3B"/>
                </a:solidFill>
              </a:rPr>
              <a:t>ÜM art 12-14, ÜM art 15</a:t>
            </a:r>
            <a:endParaRPr sz="1200">
              <a:solidFill>
                <a:srgbClr val="3B3B3B"/>
              </a:solidFill>
            </a:endParaRPr>
          </a:p>
          <a:p>
            <a:pPr marL="457200" lvl="0" indent="-304800" algn="l" rtl="0">
              <a:spcBef>
                <a:spcPts val="1100"/>
              </a:spcBef>
              <a:spcAft>
                <a:spcPts val="0"/>
              </a:spcAft>
              <a:buClr>
                <a:srgbClr val="3B3B3B"/>
              </a:buClr>
              <a:buSzPts val="1200"/>
              <a:buChar char="▫"/>
            </a:pPr>
            <a:r>
              <a:rPr lang="en-GB" sz="1200">
                <a:solidFill>
                  <a:srgbClr val="3B3B3B"/>
                </a:solidFill>
              </a:rPr>
              <a:t>Samuti on inimesel õigus nõuda oma andmete parandamist ja kustutamist, töötlemise piiramist ning andmete ülekandmist ühest ettevõttest teisele ettevõttele</a:t>
            </a:r>
            <a:r>
              <a:rPr lang="en-GB" sz="1200" b="1">
                <a:solidFill>
                  <a:srgbClr val="3B3B3B"/>
                </a:solidFill>
              </a:rPr>
              <a:t> </a:t>
            </a:r>
            <a:endParaRPr sz="1200" b="1">
              <a:solidFill>
                <a:srgbClr val="3B3B3B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-GB" sz="1200">
                <a:solidFill>
                  <a:srgbClr val="3B3B3B"/>
                </a:solidFill>
              </a:rPr>
              <a:t>ÜM art 16-20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12398" r="23363"/>
          <a:stretch/>
        </p:blipFill>
        <p:spPr>
          <a:xfrm>
            <a:off x="0" y="0"/>
            <a:ext cx="4659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Kuidas hoida oma kasutaja turvalisena?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Kuidas saadakse info kätte?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Mida teha, et oma kasutaja turvalisemaks muuta?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Kahe sammuline autentimine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Keerukad paroolid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Loe läbi millega nõustud!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l="13648" r="2795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Küpsised</a:t>
            </a:r>
            <a:endParaRPr/>
          </a:p>
        </p:txBody>
      </p:sp>
      <p:pic>
        <p:nvPicPr>
          <p:cNvPr id="97" name="Google Shape;97;p18" descr="In this video, you’ll learn more about digital and browser tracking. Visit https://www.gcflearnfree.org/internetsafety/understanding-browser-tracking/1/ for our text-based lesson.&#10;&#10;This video includes information on:&#10;• Why websites track browsing activity&#10;• How cookies work&#10;• Avoiding cookie tracking&#10;&#10;We hope you enjoy!" title="Understanding Digital Track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Kas ja kuidas küpsistega toimetada?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Küpsiseid saab keelata brauseris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Küpiseid saab keelata ka uuele veebilehele minnes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Privaatsuseadeid lugedes saab valida variante, mis koguvad vähem infot.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Lisainfo: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https://edu.gcfglobal.org/en/internetsafety/understanding-browser-tracking/1/</a:t>
            </a:r>
            <a:r>
              <a:rPr lang="en-GB"/>
              <a:t> 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l="12038" r="23136"/>
          <a:stretch/>
        </p:blipFill>
        <p:spPr>
          <a:xfrm>
            <a:off x="-429600" y="0"/>
            <a:ext cx="5001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Mida tuleks meeles pidada?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Loe läbi litsentsid, kasutajatingimused jms mida tavaliselt kiputakse vahelejätma!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Kui on võimalik ja kui selleks on aega, käi läbi ka kõikide uute veebilehtede küpsiseseaded!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Tunne oma õigusi ja ära luba oma isikuandmeid ilma õigusliku aluseta või Sinu nõusolekuta kasutada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-GB"/>
              <a:t>Kui oled varasemalt andnud nõusolekuid andmete käitlemiseks, siis tea, et sul on alati õigus see nõusolek tagasivõtta!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l="20233" r="24963"/>
          <a:stretch/>
        </p:blipFill>
        <p:spPr>
          <a:xfrm>
            <a:off x="0" y="0"/>
            <a:ext cx="5001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Ekraaniseanss (16:9)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6" baseType="lpstr">
      <vt:lpstr>Playfair Display</vt:lpstr>
      <vt:lpstr>Raleway</vt:lpstr>
      <vt:lpstr>Montserrat</vt:lpstr>
      <vt:lpstr>Vidaloka</vt:lpstr>
      <vt:lpstr>Arial</vt:lpstr>
      <vt:lpstr>Gertrude template</vt:lpstr>
      <vt:lpstr>  Küberturve igapäevakasutajale  Eesti Naisjuristide Liit &amp; Estonian Women Programmers  EPNÜL Foorum Tallinn 02.11. 2018 </vt:lpstr>
      <vt:lpstr>SOTSIAALVÕRGUSTIKES KÄITUMISE ABC</vt:lpstr>
      <vt:lpstr>EESTI NAISJURISTIDE LIIT  &amp; ESTONIAN WOMEN  PROGRAMMERS   IT ühisprojektid:</vt:lpstr>
      <vt:lpstr>GDPR JA PÕHIÕIGUSED </vt:lpstr>
      <vt:lpstr>PÕHIÕIGUSED</vt:lpstr>
      <vt:lpstr>Kuidas hoida oma kasutaja turvalisena?</vt:lpstr>
      <vt:lpstr>Küpsised</vt:lpstr>
      <vt:lpstr>Kas ja kuidas küpsistega toimetada?</vt:lpstr>
      <vt:lpstr>Mida tuleks meeles pidada?</vt:lpstr>
      <vt:lpstr>Aitäh 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Küberturve igapäevakasutajale  Eesti Naisjuristide Liit &amp; Estonian Women Programmers  EPNÜL Foorum Tallinn 02.11. 2018 </dc:title>
  <dc:creator>Laptop</dc:creator>
  <cp:lastModifiedBy>Laptop</cp:lastModifiedBy>
  <cp:revision>1</cp:revision>
  <dcterms:modified xsi:type="dcterms:W3CDTF">2018-11-01T12:44:55Z</dcterms:modified>
</cp:coreProperties>
</file>