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83" r:id="rId2"/>
    <p:sldId id="293" r:id="rId3"/>
    <p:sldId id="291" r:id="rId4"/>
    <p:sldId id="295" r:id="rId5"/>
    <p:sldId id="299" r:id="rId6"/>
    <p:sldId id="294" r:id="rId7"/>
    <p:sldId id="296" r:id="rId8"/>
    <p:sldId id="298" r:id="rId9"/>
    <p:sldId id="297" r:id="rId10"/>
    <p:sldId id="292" r:id="rId11"/>
    <p:sldId id="300" r:id="rId12"/>
    <p:sldId id="288" r:id="rId13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6624" autoAdjust="0"/>
  </p:normalViewPr>
  <p:slideViewPr>
    <p:cSldViewPr>
      <p:cViewPr varScale="1">
        <p:scale>
          <a:sx n="57" d="100"/>
          <a:sy n="57" d="100"/>
        </p:scale>
        <p:origin x="1416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944" y="-108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>
            <a:extLst>
              <a:ext uri="{FF2B5EF4-FFF2-40B4-BE49-F238E27FC236}">
                <a16:creationId xmlns:a16="http://schemas.microsoft.com/office/drawing/2014/main" id="{5A731FA3-06F7-4F25-96D1-89EBF849362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76" tIns="47887" rIns="95776" bIns="47887" numCol="1" anchor="t" anchorCtr="0" compatLnSpc="1">
            <a:prstTxWarp prst="textNoShape">
              <a:avLst/>
            </a:prstTxWarp>
          </a:bodyPr>
          <a:lstStyle>
            <a:lvl1pPr defTabSz="957220" eaLnBrk="1" hangingPunct="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2291" name="Rectangle 1027">
            <a:extLst>
              <a:ext uri="{FF2B5EF4-FFF2-40B4-BE49-F238E27FC236}">
                <a16:creationId xmlns:a16="http://schemas.microsoft.com/office/drawing/2014/main" id="{F005C337-765A-40D9-B7B5-3CE5400A7C2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76" tIns="47887" rIns="95776" bIns="47887" numCol="1" anchor="t" anchorCtr="0" compatLnSpc="1">
            <a:prstTxWarp prst="textNoShape">
              <a:avLst/>
            </a:prstTxWarp>
          </a:bodyPr>
          <a:lstStyle>
            <a:lvl1pPr algn="r" defTabSz="957220" eaLnBrk="1" hangingPunct="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2292" name="Rectangle 1028">
            <a:extLst>
              <a:ext uri="{FF2B5EF4-FFF2-40B4-BE49-F238E27FC236}">
                <a16:creationId xmlns:a16="http://schemas.microsoft.com/office/drawing/2014/main" id="{7936EC16-CD8C-47EA-97E8-D5C23692D7F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76" tIns="47887" rIns="95776" bIns="47887" numCol="1" anchor="b" anchorCtr="0" compatLnSpc="1">
            <a:prstTxWarp prst="textNoShape">
              <a:avLst/>
            </a:prstTxWarp>
          </a:bodyPr>
          <a:lstStyle>
            <a:lvl1pPr defTabSz="957220" eaLnBrk="1" hangingPunct="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2293" name="Rectangle 1029">
            <a:extLst>
              <a:ext uri="{FF2B5EF4-FFF2-40B4-BE49-F238E27FC236}">
                <a16:creationId xmlns:a16="http://schemas.microsoft.com/office/drawing/2014/main" id="{71C5D690-4E33-4D2E-BFBC-E1D1C39DC67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76" tIns="47887" rIns="95776" bIns="47887" numCol="1" anchor="b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300"/>
            </a:lvl1pPr>
          </a:lstStyle>
          <a:p>
            <a:pPr>
              <a:defRPr/>
            </a:pPr>
            <a:fld id="{E77ED4E5-A93D-4AA9-BBBD-6EA36D4CF22E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3A8EB5C7-B51A-4E59-A507-2B61773F8F8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76" tIns="47887" rIns="95776" bIns="47887" numCol="1" anchor="t" anchorCtr="0" compatLnSpc="1">
            <a:prstTxWarp prst="textNoShape">
              <a:avLst/>
            </a:prstTxWarp>
          </a:bodyPr>
          <a:lstStyle>
            <a:lvl1pPr defTabSz="957220" eaLnBrk="1" hangingPunct="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1764FABA-1FBF-47B3-A4E7-027A729226A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76" tIns="47887" rIns="95776" bIns="47887" numCol="1" anchor="t" anchorCtr="0" compatLnSpc="1">
            <a:prstTxWarp prst="textNoShape">
              <a:avLst/>
            </a:prstTxWarp>
          </a:bodyPr>
          <a:lstStyle>
            <a:lvl1pPr algn="r" defTabSz="957220" eaLnBrk="1" hangingPunct="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7EE6DE9F-BA39-49B2-94A5-95ED570954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7826DE70-44E2-48AA-8036-34D28B5BB07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8050"/>
            <a:ext cx="4981575" cy="446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76" tIns="47887" rIns="95776" bIns="478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/>
              <a:t>Cliquez pour modifier les styles du texte du masque</a:t>
            </a:r>
          </a:p>
          <a:p>
            <a:pPr lvl="1"/>
            <a:r>
              <a:rPr lang="en-GB" altLang="en-US" noProof="0"/>
              <a:t>Deuxième niveau</a:t>
            </a:r>
          </a:p>
          <a:p>
            <a:pPr lvl="2"/>
            <a:r>
              <a:rPr lang="en-GB" altLang="en-US" noProof="0"/>
              <a:t>Troisième niveau</a:t>
            </a:r>
          </a:p>
          <a:p>
            <a:pPr lvl="3"/>
            <a:r>
              <a:rPr lang="en-GB" altLang="en-US" noProof="0"/>
              <a:t>Quatrième niveau</a:t>
            </a:r>
          </a:p>
          <a:p>
            <a:pPr lvl="4"/>
            <a:r>
              <a:rPr lang="en-GB" altLang="en-US" noProof="0"/>
              <a:t>Cinquième niveau</a:t>
            </a:r>
          </a:p>
        </p:txBody>
      </p:sp>
      <p:sp>
        <p:nvSpPr>
          <p:cNvPr id="13318" name="Rectangle 6">
            <a:extLst>
              <a:ext uri="{FF2B5EF4-FFF2-40B4-BE49-F238E27FC236}">
                <a16:creationId xmlns:a16="http://schemas.microsoft.com/office/drawing/2014/main" id="{0A4AA58E-2D93-488F-AF5F-9D70384056C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76" tIns="47887" rIns="95776" bIns="47887" numCol="1" anchor="b" anchorCtr="0" compatLnSpc="1">
            <a:prstTxWarp prst="textNoShape">
              <a:avLst/>
            </a:prstTxWarp>
          </a:bodyPr>
          <a:lstStyle>
            <a:lvl1pPr defTabSz="957220" eaLnBrk="1" hangingPunct="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3319" name="Rectangle 7">
            <a:extLst>
              <a:ext uri="{FF2B5EF4-FFF2-40B4-BE49-F238E27FC236}">
                <a16:creationId xmlns:a16="http://schemas.microsoft.com/office/drawing/2014/main" id="{AEDEF35F-FB17-4A5E-8BE8-C21D45482B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76" tIns="47887" rIns="95776" bIns="47887" numCol="1" anchor="b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300"/>
            </a:lvl1pPr>
          </a:lstStyle>
          <a:p>
            <a:pPr>
              <a:defRPr/>
            </a:pPr>
            <a:fld id="{DB61C8A3-EB85-4580-B486-6A974C0785CA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F773A02-057D-4A54-BB6B-1F9392120D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1363" indent="-284163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39825" indent="-227013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7025" indent="-227013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2638" indent="-227013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09838" indent="-227013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67038" indent="-227013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4238" indent="-227013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1438" indent="-227013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AB0F5AD-ECD0-4C91-9260-FED8477A929A}" type="slidenum">
              <a:rPr lang="en-GB" altLang="en-US" sz="1300" smtClean="0"/>
              <a:pPr>
                <a:spcBef>
                  <a:spcPct val="0"/>
                </a:spcBef>
              </a:pPr>
              <a:t>1</a:t>
            </a:fld>
            <a:endParaRPr lang="en-GB" altLang="en-US" sz="13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7E2F8A04-4A7E-4B4D-910D-898936C4D70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83CD7A52-DFDF-4164-8D51-05A692E4EB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Modifiez le style des sous-titres du masque</a:t>
            </a: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A412B79-5CA4-48DC-9961-E10B5869CDD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/>
              <a:t>______________________   2019/01/21 - CSNPH/NHRPH</a:t>
            </a:r>
            <a:endParaRPr lang="fr-BE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0EFE9C0-9B5F-4999-9B4A-14EB779D9ED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E3C359-E3B2-4B21-A123-ECF0112FDC5E}" type="slidenum">
              <a:rPr lang="fr-BE" altLang="en-US"/>
              <a:pPr>
                <a:defRPr/>
              </a:pPr>
              <a:t>‹N°›</a:t>
            </a:fld>
            <a:r>
              <a:rPr lang="fr-BE" altLang="en-US"/>
              <a:t>__________________________</a:t>
            </a:r>
          </a:p>
          <a:p>
            <a:pPr>
              <a:defRPr/>
            </a:pPr>
            <a:r>
              <a:rPr lang="fr-BE" altLang="en-US"/>
              <a:t>Le BDF est membre de l’EDF</a:t>
            </a: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815A45B1-C731-4320-8766-D03D8608AB54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________________________________ Belgian Disability Forum asbl (BDF) http://bdf.belgium.be</a:t>
            </a:r>
            <a:endParaRPr lang="fr-BE" altLang="en-US"/>
          </a:p>
        </p:txBody>
      </p:sp>
    </p:spTree>
    <p:extLst>
      <p:ext uri="{BB962C8B-B14F-4D97-AF65-F5344CB8AC3E}">
        <p14:creationId xmlns:p14="http://schemas.microsoft.com/office/powerpoint/2010/main" val="2521522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FAAB068-28B9-4E09-B03C-7473BE92927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/>
              <a:t>______________________   2019/01/21 - CSNPH/NHRPH</a:t>
            </a:r>
            <a:endParaRPr lang="fr-BE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6E0A862-3E0B-438E-B50D-4C6FA8CB9AB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861EAC-5CBC-4028-BC17-EE446F4F3CE9}" type="slidenum">
              <a:rPr lang="fr-BE" altLang="en-US"/>
              <a:pPr>
                <a:defRPr/>
              </a:pPr>
              <a:t>‹N°›</a:t>
            </a:fld>
            <a:r>
              <a:rPr lang="fr-BE" altLang="en-US"/>
              <a:t>__________________________</a:t>
            </a:r>
          </a:p>
          <a:p>
            <a:pPr>
              <a:defRPr/>
            </a:pPr>
            <a:r>
              <a:rPr lang="fr-BE" altLang="en-US"/>
              <a:t>Le BDF est membre de l’EDF</a:t>
            </a: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AAB3F4AD-1846-4752-8353-6F87B297822A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________________________________ Belgian Disability Forum asbl (BDF) http://bdf.belgium.be</a:t>
            </a:r>
            <a:endParaRPr lang="fr-BE" altLang="en-US"/>
          </a:p>
        </p:txBody>
      </p:sp>
    </p:spTree>
    <p:extLst>
      <p:ext uri="{BB962C8B-B14F-4D97-AF65-F5344CB8AC3E}">
        <p14:creationId xmlns:p14="http://schemas.microsoft.com/office/powerpoint/2010/main" val="2917289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05613" y="188913"/>
            <a:ext cx="2159000" cy="590708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23850" y="188913"/>
            <a:ext cx="6329363" cy="5907087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18A129C-7051-4445-BE71-B77ED54CBB7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/>
              <a:t>______________________   2019/01/21 - CSNPH/NHRPH</a:t>
            </a:r>
            <a:endParaRPr lang="fr-BE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31D109C-B707-455C-B163-E86D47D4202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6CEF13-C05A-4D57-B573-53CFD1B3C811}" type="slidenum">
              <a:rPr lang="fr-BE" altLang="en-US"/>
              <a:pPr>
                <a:defRPr/>
              </a:pPr>
              <a:t>‹N°›</a:t>
            </a:fld>
            <a:r>
              <a:rPr lang="fr-BE" altLang="en-US"/>
              <a:t>__________________________</a:t>
            </a:r>
          </a:p>
          <a:p>
            <a:pPr>
              <a:defRPr/>
            </a:pPr>
            <a:r>
              <a:rPr lang="fr-BE" altLang="en-US"/>
              <a:t>Le BDF est membre de l’EDF</a:t>
            </a: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2BC29488-2F78-4956-8F1B-8E44A6F98621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________________________________ Belgian Disability Forum asbl (BDF) http://bdf.belgium.be</a:t>
            </a:r>
            <a:endParaRPr lang="fr-BE" altLang="en-US"/>
          </a:p>
        </p:txBody>
      </p:sp>
    </p:spTree>
    <p:extLst>
      <p:ext uri="{BB962C8B-B14F-4D97-AF65-F5344CB8AC3E}">
        <p14:creationId xmlns:p14="http://schemas.microsoft.com/office/powerpoint/2010/main" val="3905258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2B9E86C-6538-4700-BF93-0437FEA7D94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/>
              <a:t>______________________   2019/01/21 - CSNPH/NHRPH</a:t>
            </a:r>
            <a:endParaRPr lang="fr-BE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1A5CA9B-FF55-4547-9E40-557E925ACAA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0ECC2-4422-4439-962B-200F1216EE16}" type="slidenum">
              <a:rPr lang="fr-BE" altLang="en-US"/>
              <a:pPr>
                <a:defRPr/>
              </a:pPr>
              <a:t>‹N°›</a:t>
            </a:fld>
            <a:r>
              <a:rPr lang="fr-BE" altLang="en-US"/>
              <a:t>__________________________</a:t>
            </a:r>
          </a:p>
          <a:p>
            <a:pPr>
              <a:defRPr/>
            </a:pPr>
            <a:r>
              <a:rPr lang="fr-BE" altLang="en-US"/>
              <a:t>Le BDF est membre de l’EDF</a:t>
            </a:r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5DCAC21B-EE4C-466C-AB3E-0BD6288BCE58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xfrm>
            <a:off x="323850" y="6092825"/>
            <a:ext cx="302418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________________________________ Belgian Disability Forum asbl (BDF) http://bdf.belgium.be</a:t>
            </a:r>
            <a:endParaRPr lang="fr-BE" altLang="en-US"/>
          </a:p>
        </p:txBody>
      </p:sp>
    </p:spTree>
    <p:extLst>
      <p:ext uri="{BB962C8B-B14F-4D97-AF65-F5344CB8AC3E}">
        <p14:creationId xmlns:p14="http://schemas.microsoft.com/office/powerpoint/2010/main" val="2249846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9478D90-3955-4299-9FD2-411053DDF78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/>
              <a:t>______________________   2019/01/21 - CSNPH/NHRPH</a:t>
            </a:r>
            <a:endParaRPr lang="fr-BE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BF2E0D0-7ADD-4D19-87CE-463E94D06BC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4E64F-8775-475C-A8A8-5DBB49B680E3}" type="slidenum">
              <a:rPr lang="fr-BE" altLang="en-US"/>
              <a:pPr>
                <a:defRPr/>
              </a:pPr>
              <a:t>‹N°›</a:t>
            </a:fld>
            <a:r>
              <a:rPr lang="fr-BE" altLang="en-US"/>
              <a:t>__________________________</a:t>
            </a:r>
          </a:p>
          <a:p>
            <a:pPr>
              <a:defRPr/>
            </a:pPr>
            <a:r>
              <a:rPr lang="fr-BE" altLang="en-US"/>
              <a:t>Le BDF est membre de l’EDF</a:t>
            </a: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79C19ADC-8B08-4AA4-AC2F-17546D6599DB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________________________________ Belgian Disability Forum asbl (BDF) http://bdf.belgium.be</a:t>
            </a:r>
            <a:endParaRPr lang="fr-BE" altLang="en-US"/>
          </a:p>
        </p:txBody>
      </p:sp>
    </p:spTree>
    <p:extLst>
      <p:ext uri="{BB962C8B-B14F-4D97-AF65-F5344CB8AC3E}">
        <p14:creationId xmlns:p14="http://schemas.microsoft.com/office/powerpoint/2010/main" val="2582354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23850" y="1484313"/>
            <a:ext cx="4243388" cy="4611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19638" y="1484313"/>
            <a:ext cx="4244975" cy="4611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E908B68-2B51-41C1-8A07-AD184FA3A26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/>
              <a:t>______________________   2019/01/21 - CSNPH/NHRPH</a:t>
            </a:r>
            <a:endParaRPr lang="fr-BE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6DBA71F-ED27-4629-9DC6-E3370CC0656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CD32ED-3171-4254-A72B-848572AAAD91}" type="slidenum">
              <a:rPr lang="fr-BE" altLang="en-US"/>
              <a:pPr>
                <a:defRPr/>
              </a:pPr>
              <a:t>‹N°›</a:t>
            </a:fld>
            <a:r>
              <a:rPr lang="fr-BE" altLang="en-US"/>
              <a:t>__________________________</a:t>
            </a:r>
          </a:p>
          <a:p>
            <a:pPr>
              <a:defRPr/>
            </a:pPr>
            <a:r>
              <a:rPr lang="fr-BE" altLang="en-US"/>
              <a:t>Le BDF est membre de l’EDF</a:t>
            </a: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0B442C0C-8ABA-4AB3-8456-CB0B9A5501F9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________________________________ Belgian Disability Forum asbl (BDF) http://bdf.belgium.be</a:t>
            </a:r>
            <a:endParaRPr lang="fr-BE" altLang="en-US"/>
          </a:p>
        </p:txBody>
      </p:sp>
    </p:spTree>
    <p:extLst>
      <p:ext uri="{BB962C8B-B14F-4D97-AF65-F5344CB8AC3E}">
        <p14:creationId xmlns:p14="http://schemas.microsoft.com/office/powerpoint/2010/main" val="693248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C7C63F8B-BBA6-4C58-9F48-C948D15E751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/>
              <a:t>______________________   2019/01/21 - CSNPH/NHRPH</a:t>
            </a:r>
            <a:endParaRPr lang="fr-BE" alt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891FB781-2525-4CF4-B2D3-F6DA7281E54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75B28-0DB2-4362-964D-D271C238C4DF}" type="slidenum">
              <a:rPr lang="fr-BE" altLang="en-US"/>
              <a:pPr>
                <a:defRPr/>
              </a:pPr>
              <a:t>‹N°›</a:t>
            </a:fld>
            <a:r>
              <a:rPr lang="fr-BE" altLang="en-US"/>
              <a:t>__________________________</a:t>
            </a:r>
          </a:p>
          <a:p>
            <a:pPr>
              <a:defRPr/>
            </a:pPr>
            <a:r>
              <a:rPr lang="fr-BE" altLang="en-US"/>
              <a:t>Le BDF est membre de l’EDF</a:t>
            </a:r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93C13777-A92E-43D1-8C01-F1643A3755AC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________________________________ Belgian Disability Forum asbl (BDF) http://bdf.belgium.be</a:t>
            </a:r>
            <a:endParaRPr lang="fr-BE" altLang="en-US"/>
          </a:p>
        </p:txBody>
      </p:sp>
    </p:spTree>
    <p:extLst>
      <p:ext uri="{BB962C8B-B14F-4D97-AF65-F5344CB8AC3E}">
        <p14:creationId xmlns:p14="http://schemas.microsoft.com/office/powerpoint/2010/main" val="1399145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EAD964D-D0EC-43E0-8D0B-A0E9C4FD3EF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/>
              <a:t>______________________   2019/01/21 - CSNPH/NHRPH</a:t>
            </a:r>
            <a:endParaRPr lang="fr-BE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F412026-A19F-44FE-ABA0-3E697665FAA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C5243-CA0E-4E34-A350-E76E3115C83A}" type="slidenum">
              <a:rPr lang="fr-BE" altLang="en-US"/>
              <a:pPr>
                <a:defRPr/>
              </a:pPr>
              <a:t>‹N°›</a:t>
            </a:fld>
            <a:r>
              <a:rPr lang="fr-BE" altLang="en-US"/>
              <a:t>__________________________</a:t>
            </a:r>
          </a:p>
          <a:p>
            <a:pPr>
              <a:defRPr/>
            </a:pPr>
            <a:r>
              <a:rPr lang="fr-BE" altLang="en-US"/>
              <a:t>Le BDF est membre de l’EDF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AD2C2A30-F0C5-4135-B933-2AC501BC5F39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________________________________ Belgian Disability Forum asbl (BDF) http://bdf.belgium.be</a:t>
            </a:r>
            <a:endParaRPr lang="fr-BE" altLang="en-US"/>
          </a:p>
        </p:txBody>
      </p:sp>
    </p:spTree>
    <p:extLst>
      <p:ext uri="{BB962C8B-B14F-4D97-AF65-F5344CB8AC3E}">
        <p14:creationId xmlns:p14="http://schemas.microsoft.com/office/powerpoint/2010/main" val="2293062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D5921C22-0BAF-4750-AF2C-D9EFDA3E7DF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/>
              <a:t>______________________   2019/01/21 - CSNPH/NHRPH</a:t>
            </a:r>
            <a:endParaRPr lang="fr-BE" altLang="en-U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7507FD05-637B-4352-87B2-2A200770394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7CCC9-C5A7-41E8-BE26-F29ABC1A22B7}" type="slidenum">
              <a:rPr lang="fr-BE" altLang="en-US"/>
              <a:pPr>
                <a:defRPr/>
              </a:pPr>
              <a:t>‹N°›</a:t>
            </a:fld>
            <a:r>
              <a:rPr lang="fr-BE" altLang="en-US"/>
              <a:t>__________________________</a:t>
            </a:r>
          </a:p>
          <a:p>
            <a:pPr>
              <a:defRPr/>
            </a:pPr>
            <a:r>
              <a:rPr lang="fr-BE" altLang="en-US"/>
              <a:t>Le BDF est membre de l’EDF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030482A7-8907-44E3-80CF-F316662D12CF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________________________________ Belgian Disability Forum asbl (BDF) http://bdf.belgium.be</a:t>
            </a:r>
            <a:endParaRPr lang="fr-BE" altLang="en-US"/>
          </a:p>
        </p:txBody>
      </p:sp>
    </p:spTree>
    <p:extLst>
      <p:ext uri="{BB962C8B-B14F-4D97-AF65-F5344CB8AC3E}">
        <p14:creationId xmlns:p14="http://schemas.microsoft.com/office/powerpoint/2010/main" val="2969369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ABDFDCD-8C06-4771-9E0A-85620DEF81E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/>
              <a:t>______________________   2019/01/21 - CSNPH/NHRPH</a:t>
            </a:r>
            <a:endParaRPr lang="fr-BE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567F54F-030B-4352-AF15-9C6E534462B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909065-8342-467C-AB16-2CE72C88F9B4}" type="slidenum">
              <a:rPr lang="fr-BE" altLang="en-US"/>
              <a:pPr>
                <a:defRPr/>
              </a:pPr>
              <a:t>‹N°›</a:t>
            </a:fld>
            <a:r>
              <a:rPr lang="fr-BE" altLang="en-US"/>
              <a:t>__________________________</a:t>
            </a:r>
          </a:p>
          <a:p>
            <a:pPr>
              <a:defRPr/>
            </a:pPr>
            <a:r>
              <a:rPr lang="fr-BE" altLang="en-US"/>
              <a:t>Le BDF est membre de l’EDF</a:t>
            </a: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DEE65854-EC96-4D2B-9B9E-EA02F3AF1889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________________________________ Belgian Disability Forum asbl (BDF) http://bdf.belgium.be</a:t>
            </a:r>
            <a:endParaRPr lang="fr-BE" altLang="en-US"/>
          </a:p>
        </p:txBody>
      </p:sp>
    </p:spTree>
    <p:extLst>
      <p:ext uri="{BB962C8B-B14F-4D97-AF65-F5344CB8AC3E}">
        <p14:creationId xmlns:p14="http://schemas.microsoft.com/office/powerpoint/2010/main" val="390899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EB3845B-881A-463D-9BBC-1F8445C9821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/>
              <a:t>______________________   2019/01/21 - CSNPH/NHRPH</a:t>
            </a:r>
            <a:endParaRPr lang="fr-BE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A33FF39-ECAF-4767-B913-75E17F28B48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12B3C-29BE-44EE-91B3-2BE1AB380EB8}" type="slidenum">
              <a:rPr lang="fr-BE" altLang="en-US"/>
              <a:pPr>
                <a:defRPr/>
              </a:pPr>
              <a:t>‹N°›</a:t>
            </a:fld>
            <a:r>
              <a:rPr lang="fr-BE" altLang="en-US"/>
              <a:t>__________________________</a:t>
            </a:r>
          </a:p>
          <a:p>
            <a:pPr>
              <a:defRPr/>
            </a:pPr>
            <a:r>
              <a:rPr lang="fr-BE" altLang="en-US"/>
              <a:t>Le BDF est membre de l’EDF</a:t>
            </a: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A09D5163-BA8D-4ABB-ACE9-251E3BFB01F7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________________________________ Belgian Disability Forum asbl (BDF) http://bdf.belgium.be</a:t>
            </a:r>
            <a:endParaRPr lang="fr-BE" altLang="en-US"/>
          </a:p>
        </p:txBody>
      </p:sp>
    </p:spTree>
    <p:extLst>
      <p:ext uri="{BB962C8B-B14F-4D97-AF65-F5344CB8AC3E}">
        <p14:creationId xmlns:p14="http://schemas.microsoft.com/office/powerpoint/2010/main" val="2555828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9560E2B-533C-47E8-BE20-53DB3F9044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188913"/>
            <a:ext cx="777716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/>
              <a:t>Cliquez pour modifier le style du titre du masque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E4D6C4D-05E0-4E40-9830-48612DF337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484313"/>
            <a:ext cx="8640763" cy="4611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/>
              <a:t>Cliquez pour modifier les styles du texte du masque</a:t>
            </a:r>
          </a:p>
          <a:p>
            <a:pPr lvl="1"/>
            <a:r>
              <a:rPr lang="fr-BE" altLang="en-US"/>
              <a:t>Deuxième niveau</a:t>
            </a:r>
          </a:p>
          <a:p>
            <a:pPr lvl="2"/>
            <a:r>
              <a:rPr lang="fr-BE" altLang="en-US"/>
              <a:t>Troisième niveau</a:t>
            </a:r>
          </a:p>
          <a:p>
            <a:pPr lvl="3"/>
            <a:r>
              <a:rPr lang="fr-BE" altLang="en-US"/>
              <a:t>Quatrième niveau</a:t>
            </a:r>
          </a:p>
          <a:p>
            <a:pPr lvl="4"/>
            <a:r>
              <a:rPr lang="fr-BE" altLang="en-US"/>
              <a:t>Cinquième niveau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DB52180-BA62-4401-9744-800E6E3A854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35375" y="6092825"/>
            <a:ext cx="2232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900">
                <a:latin typeface="+mn-lt"/>
              </a:defRPr>
            </a:lvl1pPr>
          </a:lstStyle>
          <a:p>
            <a:pPr>
              <a:defRPr/>
            </a:pPr>
            <a:r>
              <a:rPr lang="fr-FR" altLang="en-US"/>
              <a:t>______________________   2019/01/21 - CSNPH/NHRPH</a:t>
            </a:r>
            <a:endParaRPr lang="fr-BE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29E2AD4-D7DC-41B0-B38E-89E4333AA60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84888" y="6092825"/>
            <a:ext cx="2373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5B78B953-1DEE-4CC5-B8BD-A78DD308D156}" type="slidenum">
              <a:rPr lang="fr-BE" altLang="en-US"/>
              <a:pPr>
                <a:defRPr/>
              </a:pPr>
              <a:t>‹N°›</a:t>
            </a:fld>
            <a:r>
              <a:rPr lang="fr-BE" altLang="en-US"/>
              <a:t>__________________________</a:t>
            </a:r>
          </a:p>
          <a:p>
            <a:pPr>
              <a:defRPr/>
            </a:pPr>
            <a:r>
              <a:rPr lang="fr-BE" altLang="en-US"/>
              <a:t>Le BDF est membre de l’EDF</a:t>
            </a: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DF80FE7E-198A-4C05-9C37-03A2DF6F392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3850" y="6092825"/>
            <a:ext cx="3168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________________________________ Belgian Disability Forum asbl (BDF) http://bdf.belgium.be</a:t>
            </a:r>
            <a:endParaRPr lang="fr-BE" altLang="en-US"/>
          </a:p>
        </p:txBody>
      </p:sp>
      <p:pic>
        <p:nvPicPr>
          <p:cNvPr id="1031" name="Picture 11" descr="logo_bdf_web">
            <a:extLst>
              <a:ext uri="{FF2B5EF4-FFF2-40B4-BE49-F238E27FC236}">
                <a16:creationId xmlns:a16="http://schemas.microsoft.com/office/drawing/2014/main" id="{F4F0397D-D944-4105-BC6C-4ED80F06A53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88913"/>
            <a:ext cx="1008063" cy="76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Image 1">
            <a:extLst>
              <a:ext uri="{FF2B5EF4-FFF2-40B4-BE49-F238E27FC236}">
                <a16:creationId xmlns:a16="http://schemas.microsoft.com/office/drawing/2014/main" id="{82723355-B9B2-47AA-B9F4-6094C582B405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111875"/>
            <a:ext cx="600075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9" r:id="rId2"/>
    <p:sldLayoutId id="2147483950" r:id="rId3"/>
    <p:sldLayoutId id="2147483951" r:id="rId4"/>
    <p:sldLayoutId id="2147483952" r:id="rId5"/>
    <p:sldLayoutId id="2147483953" r:id="rId6"/>
    <p:sldLayoutId id="2147483954" r:id="rId7"/>
    <p:sldLayoutId id="2147483955" r:id="rId8"/>
    <p:sldLayoutId id="2147483956" r:id="rId9"/>
    <p:sldLayoutId id="2147483957" r:id="rId10"/>
    <p:sldLayoutId id="2147483958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2B9C6EC-61F6-433D-B81C-4A9E35C2474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635375" y="6092825"/>
            <a:ext cx="2160761" cy="457200"/>
          </a:xfrm>
        </p:spPr>
        <p:txBody>
          <a:bodyPr/>
          <a:lstStyle/>
          <a:p>
            <a:pPr>
              <a:defRPr/>
            </a:pPr>
            <a:r>
              <a:rPr lang="fr-BE" altLang="en-US" b="1" dirty="0"/>
              <a:t>______________________   </a:t>
            </a:r>
            <a:r>
              <a:rPr lang="fr-BE" altLang="en-US" dirty="0"/>
              <a:t>2019/06/02 - BDF</a:t>
            </a:r>
          </a:p>
        </p:txBody>
      </p:sp>
      <p:sp>
        <p:nvSpPr>
          <p:cNvPr id="5123" name="Espace réservé du numéro de diapositive 4">
            <a:extLst>
              <a:ext uri="{FF2B5EF4-FFF2-40B4-BE49-F238E27FC236}">
                <a16:creationId xmlns:a16="http://schemas.microsoft.com/office/drawing/2014/main" id="{4F6AB032-EB9C-4DEE-B40D-981B897F185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1F7D61C-089D-482C-8B26-60931F829DC5}" type="slidenum">
              <a:rPr lang="fr-BE" altLang="en-US" sz="900" b="1" smtClean="0"/>
              <a:pPr>
                <a:spcBef>
                  <a:spcPct val="0"/>
                </a:spcBef>
                <a:buFontTx/>
                <a:buNone/>
              </a:pPr>
              <a:t>1</a:t>
            </a:fld>
            <a:r>
              <a:rPr lang="fr-BE" altLang="en-US" sz="900" b="1" dirty="0"/>
              <a:t>__________________________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BE" altLang="en-US" sz="900" dirty="0">
                <a:latin typeface="+mn-lt"/>
              </a:rPr>
              <a:t>Le BDF est membre de l’EDF</a:t>
            </a:r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105393EE-E717-4EED-BEC4-2D6D43DB666D}"/>
              </a:ext>
            </a:extLst>
          </p:cNvPr>
          <p:cNvSpPr>
            <a:spLocks noGrp="1"/>
          </p:cNvSpPr>
          <p:nvPr>
            <p:ph type="dt" sz="quarter" idx="12"/>
          </p:nvPr>
        </p:nvSpPr>
        <p:spPr>
          <a:xfrm>
            <a:off x="539750" y="6092825"/>
            <a:ext cx="3168650" cy="457200"/>
          </a:xfrm>
        </p:spPr>
        <p:txBody>
          <a:bodyPr/>
          <a:lstStyle/>
          <a:p>
            <a:pPr>
              <a:defRPr/>
            </a:pPr>
            <a:r>
              <a:rPr lang="fr-BE" altLang="en-US" b="1" dirty="0"/>
              <a:t>________________________________ </a:t>
            </a:r>
            <a:r>
              <a:rPr lang="fr-BE" altLang="en-US" dirty="0" err="1"/>
              <a:t>Belgian</a:t>
            </a:r>
            <a:r>
              <a:rPr lang="fr-BE" altLang="en-US" dirty="0"/>
              <a:t> </a:t>
            </a:r>
            <a:r>
              <a:rPr lang="fr-BE" altLang="en-US" dirty="0" err="1"/>
              <a:t>Disability</a:t>
            </a:r>
            <a:r>
              <a:rPr lang="fr-BE" altLang="en-US" dirty="0"/>
              <a:t> Forum </a:t>
            </a:r>
            <a:r>
              <a:rPr lang="fr-BE" altLang="en-US" dirty="0" err="1"/>
              <a:t>asbl</a:t>
            </a:r>
            <a:r>
              <a:rPr lang="fr-BE" altLang="en-US" dirty="0"/>
              <a:t> (BDF) http://bdf.belgium.be</a:t>
            </a:r>
          </a:p>
        </p:txBody>
      </p:sp>
      <p:sp>
        <p:nvSpPr>
          <p:cNvPr id="5125" name="Rectangle 4">
            <a:extLst>
              <a:ext uri="{FF2B5EF4-FFF2-40B4-BE49-F238E27FC236}">
                <a16:creationId xmlns:a16="http://schemas.microsoft.com/office/drawing/2014/main" id="{4977477B-30FC-41F0-8B40-576A67C45CA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628775"/>
            <a:ext cx="7772400" cy="3168650"/>
          </a:xfrm>
        </p:spPr>
        <p:txBody>
          <a:bodyPr/>
          <a:lstStyle/>
          <a:p>
            <a:pPr eaLnBrk="1" hangingPunct="1"/>
            <a:r>
              <a:rPr lang="fr-BE" altLang="en-US" dirty="0"/>
              <a:t>CEDAW – Rapport Belgique</a:t>
            </a:r>
            <a:br>
              <a:rPr lang="fr-BE" altLang="en-US" b="1" dirty="0"/>
            </a:br>
            <a:br>
              <a:rPr lang="fr-BE" altLang="en-US" sz="2800" dirty="0"/>
            </a:br>
            <a:r>
              <a:rPr lang="fr-BE" altLang="en-US" sz="2800" dirty="0"/>
              <a:t>Liste de questions</a:t>
            </a:r>
            <a:br>
              <a:rPr lang="fr-BE" altLang="en-US" sz="2800" dirty="0"/>
            </a:br>
            <a:br>
              <a:rPr lang="fr-BE" altLang="en-US" sz="2800" b="1" dirty="0"/>
            </a:br>
            <a:r>
              <a:rPr lang="fr-BE" altLang="en-US" b="1" dirty="0"/>
              <a:t>Genève 11-15/11/2019</a:t>
            </a:r>
            <a:endParaRPr lang="fr-BE" altLang="en-US" dirty="0"/>
          </a:p>
        </p:txBody>
      </p:sp>
      <p:sp>
        <p:nvSpPr>
          <p:cNvPr id="5126" name="Rectangle 5">
            <a:extLst>
              <a:ext uri="{FF2B5EF4-FFF2-40B4-BE49-F238E27FC236}">
                <a16:creationId xmlns:a16="http://schemas.microsoft.com/office/drawing/2014/main" id="{B2F756C3-197B-4B01-A6E7-4F1CE943912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39750" y="5084763"/>
            <a:ext cx="8208963" cy="720725"/>
          </a:xfrm>
        </p:spPr>
        <p:txBody>
          <a:bodyPr/>
          <a:lstStyle/>
          <a:p>
            <a:pPr eaLnBrk="1" hangingPunct="1"/>
            <a:r>
              <a:rPr lang="fr-BE" altLang="en-US" sz="2800" dirty="0"/>
              <a:t>BDF – 02/06/2019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FDCD82-33A9-4CC3-A401-208C9E5BD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/>
              <a:t>Rétro-planning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18EA3E0-C5E6-4102-836F-C5BA341733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331913"/>
            <a:ext cx="8785101" cy="4764087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fr-BE" sz="3000" dirty="0"/>
              <a:t>11-15 novembre : Comité CEDAW</a:t>
            </a:r>
          </a:p>
          <a:p>
            <a:pPr>
              <a:spcAft>
                <a:spcPts val="600"/>
              </a:spcAft>
            </a:pPr>
            <a:r>
              <a:rPr lang="fr-BE" sz="3000" dirty="0"/>
              <a:t>10 octobre : soumission BDF</a:t>
            </a:r>
          </a:p>
          <a:p>
            <a:pPr>
              <a:spcAft>
                <a:spcPts val="600"/>
              </a:spcAft>
            </a:pPr>
            <a:r>
              <a:rPr lang="fr-BE" sz="3000" dirty="0"/>
              <a:t>Septembre : Finalisation + Traduction</a:t>
            </a:r>
          </a:p>
          <a:p>
            <a:pPr>
              <a:spcAft>
                <a:spcPts val="600"/>
              </a:spcAft>
            </a:pPr>
            <a:r>
              <a:rPr lang="fr-BE" sz="3000" dirty="0"/>
              <a:t>Août : Rédaction projet (secrétariat)</a:t>
            </a:r>
          </a:p>
          <a:p>
            <a:pPr>
              <a:spcAft>
                <a:spcPts val="600"/>
              </a:spcAft>
            </a:pPr>
            <a:r>
              <a:rPr lang="fr-BE" sz="3000" dirty="0"/>
              <a:t>Juillet : Documentation</a:t>
            </a:r>
          </a:p>
          <a:p>
            <a:pPr>
              <a:spcAft>
                <a:spcPts val="600"/>
              </a:spcAft>
            </a:pPr>
            <a:r>
              <a:rPr lang="fr-BE" sz="3000" dirty="0"/>
              <a:t>3 juillet : réunion </a:t>
            </a:r>
            <a:r>
              <a:rPr lang="fr-BE" dirty="0"/>
              <a:t>de lancement</a:t>
            </a:r>
          </a:p>
          <a:p>
            <a:pPr lvl="2">
              <a:spcAft>
                <a:spcPts val="600"/>
              </a:spcAft>
            </a:pPr>
            <a:r>
              <a:rPr lang="fr-BE" dirty="0"/>
              <a:t>Méthodologie</a:t>
            </a:r>
          </a:p>
          <a:p>
            <a:pPr lvl="2">
              <a:spcAft>
                <a:spcPts val="600"/>
              </a:spcAft>
            </a:pPr>
            <a:r>
              <a:rPr lang="fr-BE" dirty="0"/>
              <a:t>Pr. Tina </a:t>
            </a:r>
            <a:r>
              <a:rPr lang="fr-BE" dirty="0" err="1"/>
              <a:t>Goethals</a:t>
            </a:r>
            <a:endParaRPr lang="fr-BE" dirty="0"/>
          </a:p>
          <a:p>
            <a:pPr marL="0" indent="0">
              <a:buNone/>
            </a:pPr>
            <a:endParaRPr lang="fr-BE" dirty="0"/>
          </a:p>
          <a:p>
            <a:endParaRPr lang="fr-BE" dirty="0"/>
          </a:p>
          <a:p>
            <a:endParaRPr lang="fr-BE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673CBC6-DA55-4E99-ACEE-91A1D45CB46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BE" altLang="en-US"/>
              <a:t>______________________   2019/01/21 - CSNPH/NHRPH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D091052-6DA1-4DAB-99D2-654DEB031B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7B0ECC2-4422-4439-962B-200F1216EE16}" type="slidenum">
              <a:rPr lang="fr-BE" altLang="en-US" smtClean="0"/>
              <a:pPr>
                <a:defRPr/>
              </a:pPr>
              <a:t>10</a:t>
            </a:fld>
            <a:r>
              <a:rPr lang="fr-BE" altLang="en-US"/>
              <a:t>__________________________</a:t>
            </a:r>
          </a:p>
          <a:p>
            <a:pPr>
              <a:defRPr/>
            </a:pPr>
            <a:r>
              <a:rPr lang="fr-BE" altLang="en-US"/>
              <a:t>Le BDF est membre de l’EDF</a:t>
            </a:r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A704EFF8-FF15-466A-AD17-9C51CE96DC17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fr-BE" altLang="en-US"/>
              <a:t>________________________________ Belgian Disability Forum asbl (BDF) http://bdf.belgium.be</a:t>
            </a:r>
          </a:p>
        </p:txBody>
      </p:sp>
    </p:spTree>
    <p:extLst>
      <p:ext uri="{BB962C8B-B14F-4D97-AF65-F5344CB8AC3E}">
        <p14:creationId xmlns:p14="http://schemas.microsoft.com/office/powerpoint/2010/main" val="9098193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1401C9-0848-464F-B74E-05077FA5E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Impliqués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A25C7CE-9541-44F0-B205-3E3984A197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/>
              <a:t>18 organisations membres</a:t>
            </a:r>
          </a:p>
          <a:p>
            <a:r>
              <a:rPr lang="fr-BE" dirty="0"/>
              <a:t>5 Conseils d’avis de personnes handicapées</a:t>
            </a:r>
          </a:p>
          <a:p>
            <a:pPr lvl="2"/>
            <a:r>
              <a:rPr lang="fr-BE" dirty="0"/>
              <a:t>CSNPH</a:t>
            </a:r>
          </a:p>
          <a:p>
            <a:pPr lvl="2"/>
            <a:r>
              <a:rPr lang="fr-BE" dirty="0"/>
              <a:t>CWPH (Commission wallonne)</a:t>
            </a:r>
          </a:p>
          <a:p>
            <a:pPr lvl="2"/>
            <a:r>
              <a:rPr lang="fr-BE" dirty="0"/>
              <a:t>Conseil bruxellois de la personne handicapée</a:t>
            </a:r>
          </a:p>
          <a:p>
            <a:pPr lvl="2"/>
            <a:r>
              <a:rPr lang="fr-BE" dirty="0" err="1"/>
              <a:t>Vlaamse</a:t>
            </a:r>
            <a:r>
              <a:rPr lang="fr-BE" dirty="0"/>
              <a:t> </a:t>
            </a:r>
            <a:r>
              <a:rPr lang="fr-BE" dirty="0" err="1"/>
              <a:t>Raad</a:t>
            </a:r>
            <a:r>
              <a:rPr lang="fr-BE" dirty="0"/>
              <a:t> </a:t>
            </a:r>
            <a:r>
              <a:rPr lang="fr-BE" dirty="0" err="1"/>
              <a:t>voor</a:t>
            </a:r>
            <a:r>
              <a:rPr lang="fr-BE" dirty="0"/>
              <a:t> </a:t>
            </a:r>
            <a:r>
              <a:rPr lang="fr-BE" dirty="0" err="1"/>
              <a:t>personen</a:t>
            </a:r>
            <a:r>
              <a:rPr lang="fr-BE" dirty="0"/>
              <a:t> met </a:t>
            </a:r>
            <a:r>
              <a:rPr lang="fr-BE" dirty="0" err="1"/>
              <a:t>een</a:t>
            </a:r>
            <a:r>
              <a:rPr lang="fr-BE" dirty="0"/>
              <a:t> handicap</a:t>
            </a:r>
          </a:p>
          <a:p>
            <a:pPr lvl="2"/>
            <a:r>
              <a:rPr lang="fr-BE" dirty="0"/>
              <a:t>Conseil bruxellois francophone des personnes handicapées</a:t>
            </a:r>
          </a:p>
          <a:p>
            <a:pPr lvl="2"/>
            <a:endParaRPr lang="fr-BE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E289D0D-B0E8-4AAC-96F3-4DFFE8E7B5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BE" altLang="en-US"/>
              <a:t>______________________   2019/01/21 - CSNPH/NHRPH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B35CC3F-1B4A-425E-8DB9-78B78A75CB8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7B0ECC2-4422-4439-962B-200F1216EE16}" type="slidenum">
              <a:rPr lang="fr-BE" altLang="en-US" smtClean="0"/>
              <a:pPr>
                <a:defRPr/>
              </a:pPr>
              <a:t>11</a:t>
            </a:fld>
            <a:r>
              <a:rPr lang="fr-BE" altLang="en-US"/>
              <a:t>__________________________</a:t>
            </a:r>
          </a:p>
          <a:p>
            <a:pPr>
              <a:defRPr/>
            </a:pPr>
            <a:r>
              <a:rPr lang="fr-BE" altLang="en-US"/>
              <a:t>Le BDF est membre de l’EDF</a:t>
            </a:r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5D8D7017-0FCD-4029-8F7A-6E034AD9F7F2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fr-BE" altLang="en-US"/>
              <a:t>________________________________ Belgian Disability Forum asbl (BDF) http://bdf.belgium.be</a:t>
            </a:r>
          </a:p>
        </p:txBody>
      </p:sp>
    </p:spTree>
    <p:extLst>
      <p:ext uri="{BB962C8B-B14F-4D97-AF65-F5344CB8AC3E}">
        <p14:creationId xmlns:p14="http://schemas.microsoft.com/office/powerpoint/2010/main" val="19799169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>
            <a:extLst>
              <a:ext uri="{FF2B5EF4-FFF2-40B4-BE49-F238E27FC236}">
                <a16:creationId xmlns:a16="http://schemas.microsoft.com/office/drawing/2014/main" id="{BF2D27AD-26DF-49E3-A63A-CDAEF6585D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b="1" dirty="0"/>
              <a:t>Invités</a:t>
            </a:r>
          </a:p>
        </p:txBody>
      </p:sp>
      <p:sp>
        <p:nvSpPr>
          <p:cNvPr id="8195" name="Espace réservé du contenu 2">
            <a:extLst>
              <a:ext uri="{FF2B5EF4-FFF2-40B4-BE49-F238E27FC236}">
                <a16:creationId xmlns:a16="http://schemas.microsoft.com/office/drawing/2014/main" id="{94DE9BBA-40B7-45B4-9BD3-EDC378D3231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9388" y="1484313"/>
            <a:ext cx="8856662" cy="4611687"/>
          </a:xfrm>
        </p:spPr>
        <p:txBody>
          <a:bodyPr/>
          <a:lstStyle/>
          <a:p>
            <a:r>
              <a:rPr lang="fr-BE" altLang="en-US" dirty="0" err="1"/>
              <a:t>Persephone</a:t>
            </a:r>
            <a:r>
              <a:rPr lang="fr-BE" altLang="en-US" dirty="0"/>
              <a:t> (j</a:t>
            </a:r>
            <a:r>
              <a:rPr lang="fr-BE" altLang="en-US" dirty="0">
                <a:sym typeface="Wingdings" panose="05000000000000000000" pitchFamily="2" charset="2"/>
              </a:rPr>
              <a:t> 2012)</a:t>
            </a:r>
            <a:endParaRPr lang="fr-BE" altLang="en-US" dirty="0"/>
          </a:p>
          <a:p>
            <a:r>
              <a:rPr lang="fr-BE" altLang="en-US" dirty="0"/>
              <a:t>Institut pour l’égalité des hommes et des femmes</a:t>
            </a:r>
          </a:p>
          <a:p>
            <a:r>
              <a:rPr lang="fr-BE" altLang="en-US" dirty="0"/>
              <a:t>UNIA (égalité des chances)</a:t>
            </a:r>
          </a:p>
          <a:p>
            <a:r>
              <a:rPr lang="fr-BE" altLang="en-US" dirty="0"/>
              <a:t>Conseil des Femmes Francophones de Belgique</a:t>
            </a:r>
          </a:p>
          <a:p>
            <a:r>
              <a:rPr lang="fr-BE" altLang="en-US" dirty="0" err="1"/>
              <a:t>Vrouwenraad</a:t>
            </a:r>
            <a:endParaRPr lang="fr-BE" altLang="en-US" dirty="0"/>
          </a:p>
          <a:p>
            <a:pPr marL="0" indent="0">
              <a:buNone/>
            </a:pPr>
            <a:r>
              <a:rPr lang="fr-BE" altLang="en-US" dirty="0"/>
              <a:t>= Collaboration / Expertise</a:t>
            </a:r>
          </a:p>
          <a:p>
            <a:endParaRPr lang="fr-BE" altLang="en-US" dirty="0"/>
          </a:p>
          <a:p>
            <a:endParaRPr lang="fr-BE" altLang="en-US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0AC9DBB-B15E-44A9-AFEF-0E9BE03499F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BE" altLang="en-US" dirty="0"/>
              <a:t>______________________ 2019/06/02 - BDF</a:t>
            </a:r>
          </a:p>
        </p:txBody>
      </p:sp>
      <p:sp>
        <p:nvSpPr>
          <p:cNvPr id="8197" name="Espace réservé du numéro de diapositive 4">
            <a:extLst>
              <a:ext uri="{FF2B5EF4-FFF2-40B4-BE49-F238E27FC236}">
                <a16:creationId xmlns:a16="http://schemas.microsoft.com/office/drawing/2014/main" id="{EE930B10-E32F-4609-99E9-422C19AE5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81E101A-5170-4E10-A2E4-1D98333A7893}" type="slidenum">
              <a:rPr lang="fr-BE" altLang="en-US" sz="900" smtClean="0"/>
              <a:pPr>
                <a:spcBef>
                  <a:spcPct val="0"/>
                </a:spcBef>
                <a:buFontTx/>
                <a:buNone/>
              </a:pPr>
              <a:t>12</a:t>
            </a:fld>
            <a:r>
              <a:rPr lang="fr-BE" altLang="en-US" sz="900"/>
              <a:t>__________________________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BE" altLang="en-US" sz="900"/>
              <a:t>Le BDF est membre de l’EDF</a:t>
            </a:r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C4D3514D-9F26-4CEF-9BA7-B28EA4332E85}"/>
              </a:ext>
            </a:extLst>
          </p:cNvPr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BE" altLang="en-US" dirty="0"/>
              <a:t>________________________________ </a:t>
            </a:r>
          </a:p>
          <a:p>
            <a:pPr>
              <a:defRPr/>
            </a:pPr>
            <a:r>
              <a:rPr lang="fr-BE" altLang="en-US" dirty="0" err="1"/>
              <a:t>Belgian</a:t>
            </a:r>
            <a:r>
              <a:rPr lang="fr-BE" altLang="en-US" dirty="0"/>
              <a:t> </a:t>
            </a:r>
            <a:r>
              <a:rPr lang="fr-BE" altLang="en-US" dirty="0" err="1"/>
              <a:t>Disability</a:t>
            </a:r>
            <a:r>
              <a:rPr lang="fr-BE" altLang="en-US" dirty="0"/>
              <a:t> Forum </a:t>
            </a:r>
            <a:r>
              <a:rPr lang="fr-BE" altLang="en-US" dirty="0" err="1"/>
              <a:t>asbl</a:t>
            </a:r>
            <a:r>
              <a:rPr lang="fr-BE" altLang="en-US" dirty="0"/>
              <a:t> (BDF) http://bdf.belgium.be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D857BC-D7F7-40DD-A268-9AC8B4E19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/>
              <a:t>Remerciements &amp; Excuses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FBB2588-D5E9-457E-9DA3-9BCE382A87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268761"/>
            <a:ext cx="8640763" cy="4827240"/>
          </a:xfrm>
        </p:spPr>
        <p:txBody>
          <a:bodyPr/>
          <a:lstStyle/>
          <a:p>
            <a:r>
              <a:rPr lang="fr-BE" dirty="0"/>
              <a:t>Remerciements</a:t>
            </a:r>
          </a:p>
          <a:p>
            <a:pPr lvl="2"/>
            <a:r>
              <a:rPr lang="fr-BE" dirty="0"/>
              <a:t>Invitation </a:t>
            </a:r>
          </a:p>
          <a:p>
            <a:pPr lvl="2"/>
            <a:r>
              <a:rPr lang="fr-BE" dirty="0"/>
              <a:t>Aide « Liste questions CEDAW »</a:t>
            </a:r>
          </a:p>
          <a:p>
            <a:pPr lvl="2"/>
            <a:r>
              <a:rPr lang="fr-BE" dirty="0"/>
              <a:t>Ana Pelaez, membre du Comité + pour le mouvement</a:t>
            </a:r>
          </a:p>
          <a:p>
            <a:r>
              <a:rPr lang="fr-BE" dirty="0"/>
              <a:t>Excuses</a:t>
            </a:r>
          </a:p>
          <a:p>
            <a:pPr lvl="2"/>
            <a:r>
              <a:rPr lang="fr-BE" dirty="0"/>
              <a:t>Gisèle Marlière</a:t>
            </a:r>
          </a:p>
          <a:p>
            <a:pPr lvl="2"/>
            <a:r>
              <a:rPr lang="fr-BE" dirty="0"/>
              <a:t>Emilie De Smet</a:t>
            </a:r>
          </a:p>
          <a:p>
            <a:pPr lvl="2"/>
            <a:r>
              <a:rPr lang="fr-BE" dirty="0"/>
              <a:t>Veerle Van Den Eede</a:t>
            </a:r>
          </a:p>
          <a:p>
            <a:r>
              <a:rPr lang="fr-BE" dirty="0"/>
              <a:t>Aménagement « raisonnable »</a:t>
            </a:r>
          </a:p>
          <a:p>
            <a:pPr lvl="2"/>
            <a:r>
              <a:rPr lang="fr-BE" dirty="0"/>
              <a:t>Olivier Magritte</a:t>
            </a:r>
          </a:p>
          <a:p>
            <a:endParaRPr lang="fr-BE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481AC01-1B47-4BE9-B891-4145479F6DB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BE" altLang="en-US"/>
              <a:t>______________________   2019/01/21 - CSNPH/NHRPH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8C11874-5827-4ADD-B7A4-4B3767FBD1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7B0ECC2-4422-4439-962B-200F1216EE16}" type="slidenum">
              <a:rPr lang="fr-BE" altLang="en-US" smtClean="0"/>
              <a:pPr>
                <a:defRPr/>
              </a:pPr>
              <a:t>2</a:t>
            </a:fld>
            <a:r>
              <a:rPr lang="fr-BE" altLang="en-US"/>
              <a:t>__________________________</a:t>
            </a:r>
          </a:p>
          <a:p>
            <a:pPr>
              <a:defRPr/>
            </a:pPr>
            <a:r>
              <a:rPr lang="fr-BE" altLang="en-US"/>
              <a:t>Le BDF est membre de l’EDF</a:t>
            </a:r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3E37EDB0-A3EE-4DD9-AA2D-5240D7E64442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fr-BE" altLang="en-US"/>
              <a:t>________________________________ Belgian Disability Forum asbl (BDF) http://bdf.belgium.be</a:t>
            </a:r>
          </a:p>
        </p:txBody>
      </p:sp>
    </p:spTree>
    <p:extLst>
      <p:ext uri="{BB962C8B-B14F-4D97-AF65-F5344CB8AC3E}">
        <p14:creationId xmlns:p14="http://schemas.microsoft.com/office/powerpoint/2010/main" val="1957974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869CA1-62F1-47F4-A26B-440EBFE50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Belgian</a:t>
            </a:r>
            <a:r>
              <a:rPr lang="fr-BE" dirty="0"/>
              <a:t> </a:t>
            </a:r>
            <a:r>
              <a:rPr lang="fr-BE" dirty="0" err="1"/>
              <a:t>Disability</a:t>
            </a:r>
            <a:r>
              <a:rPr lang="fr-BE" dirty="0"/>
              <a:t> Forum asbl (BDF)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695BF53-6FFC-4488-B5E4-2D383B2863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700808"/>
            <a:ext cx="8640763" cy="4395192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fr-BE" sz="3000" dirty="0"/>
              <a:t>18 ORPH</a:t>
            </a:r>
          </a:p>
          <a:p>
            <a:pPr>
              <a:spcAft>
                <a:spcPts val="600"/>
              </a:spcAft>
            </a:pPr>
            <a:r>
              <a:rPr lang="fr-BE" sz="3000" dirty="0"/>
              <a:t>Belgique fédérale</a:t>
            </a:r>
          </a:p>
          <a:p>
            <a:pPr>
              <a:spcAft>
                <a:spcPts val="600"/>
              </a:spcAft>
            </a:pPr>
            <a:r>
              <a:rPr lang="fr-BE" sz="3000" dirty="0"/>
              <a:t>Toutes situations de handicap</a:t>
            </a:r>
          </a:p>
          <a:p>
            <a:pPr>
              <a:spcAft>
                <a:spcPts val="600"/>
              </a:spcAft>
            </a:pPr>
            <a:r>
              <a:rPr lang="fr-BE" sz="3000" dirty="0"/>
              <a:t>Pas d’organisation « femme handicapée »</a:t>
            </a:r>
          </a:p>
          <a:p>
            <a:pPr>
              <a:spcAft>
                <a:spcPts val="600"/>
              </a:spcAft>
            </a:pPr>
            <a:r>
              <a:rPr lang="fr-BE" sz="3000" dirty="0"/>
              <a:t>Membre EDF : “Conseil national”</a:t>
            </a:r>
          </a:p>
          <a:p>
            <a:pPr>
              <a:spcAft>
                <a:spcPts val="600"/>
              </a:spcAft>
            </a:pPr>
            <a:r>
              <a:rPr lang="fr-BE" sz="3000" dirty="0"/>
              <a:t>UNCRPD = “structure de travail”</a:t>
            </a:r>
          </a:p>
          <a:p>
            <a:endParaRPr lang="fr-BE" dirty="0"/>
          </a:p>
          <a:p>
            <a:endParaRPr lang="fr-BE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1708510-EF0F-42EF-AD5B-7FCB02FE7C9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BE" altLang="en-US"/>
              <a:t>______________________   2019/01/21 - CSNPH/NHRPH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47775AB-0777-4CCF-A120-49676AB95A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7B0ECC2-4422-4439-962B-200F1216EE16}" type="slidenum">
              <a:rPr lang="fr-BE" altLang="en-US" smtClean="0"/>
              <a:pPr>
                <a:defRPr/>
              </a:pPr>
              <a:t>3</a:t>
            </a:fld>
            <a:r>
              <a:rPr lang="fr-BE" altLang="en-US"/>
              <a:t>__________________________</a:t>
            </a:r>
          </a:p>
          <a:p>
            <a:pPr>
              <a:defRPr/>
            </a:pPr>
            <a:r>
              <a:rPr lang="fr-BE" altLang="en-US"/>
              <a:t>Le BDF est membre de l’EDF</a:t>
            </a:r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3206660A-B339-4E4C-958F-C4B561992C94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fr-BE" altLang="en-US"/>
              <a:t>________________________________ Belgian Disability Forum asbl (BDF) http://bdf.belgium.be</a:t>
            </a:r>
          </a:p>
        </p:txBody>
      </p:sp>
    </p:spTree>
    <p:extLst>
      <p:ext uri="{BB962C8B-B14F-4D97-AF65-F5344CB8AC3E}">
        <p14:creationId xmlns:p14="http://schemas.microsoft.com/office/powerpoint/2010/main" val="396817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F1DF5E-B4FE-4029-8240-0D26ACEF7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/>
              <a:t>Expérience UNCRPD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2C52542-D634-4B4E-9E85-B7BF403862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196753"/>
            <a:ext cx="8640763" cy="4899248"/>
          </a:xfrm>
        </p:spPr>
        <p:txBody>
          <a:bodyPr/>
          <a:lstStyle/>
          <a:p>
            <a:r>
              <a:rPr lang="fr-BE" sz="3000" dirty="0"/>
              <a:t>Depuis 2003</a:t>
            </a:r>
          </a:p>
          <a:p>
            <a:r>
              <a:rPr lang="fr-BE" sz="3000" dirty="0"/>
              <a:t>Elément structurant depuis 2010</a:t>
            </a:r>
          </a:p>
          <a:p>
            <a:pPr lvl="2"/>
            <a:r>
              <a:rPr lang="fr-BE" dirty="0"/>
              <a:t>Système de l’ONU</a:t>
            </a:r>
          </a:p>
          <a:p>
            <a:pPr lvl="2"/>
            <a:r>
              <a:rPr lang="fr-BE" dirty="0"/>
              <a:t>Travail avec nos organisations membres</a:t>
            </a:r>
          </a:p>
          <a:p>
            <a:pPr lvl="4"/>
            <a:r>
              <a:rPr lang="fr-BE" dirty="0"/>
              <a:t>Production de rapports</a:t>
            </a:r>
          </a:p>
          <a:p>
            <a:pPr lvl="4"/>
            <a:r>
              <a:rPr lang="fr-BE" dirty="0"/>
              <a:t>Comité de suivi </a:t>
            </a:r>
          </a:p>
          <a:p>
            <a:pPr lvl="4"/>
            <a:r>
              <a:rPr lang="fr-BE" dirty="0"/>
              <a:t>Premier rapport UNCRPD 2011-2013 = 33 réunions !!!</a:t>
            </a:r>
          </a:p>
          <a:p>
            <a:pPr lvl="2"/>
            <a:r>
              <a:rPr lang="fr-BE" dirty="0"/>
              <a:t>= apprentissage :</a:t>
            </a:r>
          </a:p>
          <a:p>
            <a:pPr lvl="4"/>
            <a:r>
              <a:rPr lang="fr-BE" dirty="0"/>
              <a:t>Connaissance réciproque </a:t>
            </a:r>
          </a:p>
          <a:p>
            <a:pPr lvl="4"/>
            <a:r>
              <a:rPr lang="fr-BE" dirty="0"/>
              <a:t>Réalités de vie / Fonctionnement</a:t>
            </a:r>
          </a:p>
          <a:p>
            <a:pPr marL="1828800" lvl="4" indent="0">
              <a:buNone/>
            </a:pPr>
            <a:r>
              <a:rPr lang="fr-BE" dirty="0"/>
              <a:t>= confiance</a:t>
            </a:r>
          </a:p>
          <a:p>
            <a:pPr lvl="4"/>
            <a:endParaRPr lang="fr-BE" dirty="0"/>
          </a:p>
          <a:p>
            <a:pPr lvl="4"/>
            <a:endParaRPr lang="fr-BE" dirty="0"/>
          </a:p>
          <a:p>
            <a:pPr lvl="4"/>
            <a:endParaRPr lang="fr-BE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D080962-9106-4A2D-84CC-C18E99F8B79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BE" altLang="en-US"/>
              <a:t>______________________   2019/01/21 - CSNPH/NHRPH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A6CACC5-D93E-479E-8593-A96C0D5369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7B0ECC2-4422-4439-962B-200F1216EE16}" type="slidenum">
              <a:rPr lang="fr-BE" altLang="en-US" smtClean="0"/>
              <a:pPr>
                <a:defRPr/>
              </a:pPr>
              <a:t>4</a:t>
            </a:fld>
            <a:r>
              <a:rPr lang="fr-BE" altLang="en-US"/>
              <a:t>__________________________</a:t>
            </a:r>
          </a:p>
          <a:p>
            <a:pPr>
              <a:defRPr/>
            </a:pPr>
            <a:r>
              <a:rPr lang="fr-BE" altLang="en-US"/>
              <a:t>Le BDF est membre de l’EDF</a:t>
            </a:r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C87FD19C-2361-4431-B445-7C41D9B1377A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fr-BE" altLang="en-US"/>
              <a:t>________________________________ Belgian Disability Forum asbl (BDF) http://bdf.belgium.be</a:t>
            </a:r>
          </a:p>
        </p:txBody>
      </p:sp>
    </p:spTree>
    <p:extLst>
      <p:ext uri="{BB962C8B-B14F-4D97-AF65-F5344CB8AC3E}">
        <p14:creationId xmlns:p14="http://schemas.microsoft.com/office/powerpoint/2010/main" val="1803138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4786C7A-F6AC-4179-87D4-0DB9835EF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/>
              <a:t>Résultat et déclinaison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70D2A76-87BD-406C-B182-DE424C1790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196753"/>
            <a:ext cx="8640763" cy="4899248"/>
          </a:xfrm>
        </p:spPr>
        <p:txBody>
          <a:bodyPr/>
          <a:lstStyle/>
          <a:p>
            <a:r>
              <a:rPr lang="fr-BE" sz="3000" dirty="0"/>
              <a:t>Résultat</a:t>
            </a:r>
          </a:p>
          <a:p>
            <a:pPr lvl="2"/>
            <a:r>
              <a:rPr lang="fr-BE" dirty="0"/>
              <a:t>Rapport alternatif (11 février)</a:t>
            </a:r>
          </a:p>
          <a:p>
            <a:pPr lvl="2"/>
            <a:r>
              <a:rPr lang="fr-BE" dirty="0"/>
              <a:t>Travail avec le Comité des Droits UNCRPD</a:t>
            </a:r>
          </a:p>
          <a:p>
            <a:pPr lvl="2"/>
            <a:r>
              <a:rPr lang="fr-BE" dirty="0"/>
              <a:t>List of Issues (fin avril) </a:t>
            </a:r>
          </a:p>
          <a:p>
            <a:pPr marL="1371600" lvl="3" indent="0">
              <a:buNone/>
            </a:pPr>
            <a:r>
              <a:rPr lang="fr-BE" sz="1600" dirty="0">
                <a:sym typeface="Wingdings" panose="05000000000000000000" pitchFamily="2" charset="2"/>
              </a:rPr>
              <a:t> discriminations croisées + discriminations par association</a:t>
            </a:r>
            <a:endParaRPr lang="fr-BE" sz="1600" dirty="0"/>
          </a:p>
          <a:p>
            <a:r>
              <a:rPr lang="fr-BE" sz="3000" dirty="0"/>
              <a:t>Déclinaisons</a:t>
            </a:r>
          </a:p>
          <a:p>
            <a:pPr lvl="2"/>
            <a:r>
              <a:rPr lang="fr-BE" dirty="0"/>
              <a:t>Autres instruments internationaux : </a:t>
            </a:r>
          </a:p>
          <a:p>
            <a:pPr lvl="4"/>
            <a:r>
              <a:rPr lang="fr-BE" dirty="0"/>
              <a:t>Charte sociale européenne révisée</a:t>
            </a:r>
          </a:p>
          <a:p>
            <a:pPr lvl="4"/>
            <a:r>
              <a:rPr lang="fr-BE" dirty="0"/>
              <a:t>Convention contre la torture</a:t>
            </a:r>
          </a:p>
          <a:p>
            <a:pPr lvl="4"/>
            <a:r>
              <a:rPr lang="fr-BE" dirty="0"/>
              <a:t>CEDAW : rapport alternatif BDF 2014</a:t>
            </a:r>
          </a:p>
          <a:p>
            <a:pPr lvl="4"/>
            <a:r>
              <a:rPr lang="fr-BE" sz="1400" dirty="0"/>
              <a:t>…</a:t>
            </a:r>
          </a:p>
          <a:p>
            <a:pPr lvl="2"/>
            <a:r>
              <a:rPr lang="fr-BE" dirty="0"/>
              <a:t>Processus plus léger : projet + e-mail</a:t>
            </a:r>
          </a:p>
          <a:p>
            <a:pPr lvl="2"/>
            <a:endParaRPr lang="fr-BE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30CF4C5-B3D9-4153-A326-9FBAD45FC8A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BE" altLang="en-US"/>
              <a:t>______________________   2019/01/21 - CSNPH/NHRPH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06A3D91-57EF-4A34-9A84-3C63A6566E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7B0ECC2-4422-4439-962B-200F1216EE16}" type="slidenum">
              <a:rPr lang="fr-BE" altLang="en-US" smtClean="0"/>
              <a:pPr>
                <a:defRPr/>
              </a:pPr>
              <a:t>5</a:t>
            </a:fld>
            <a:r>
              <a:rPr lang="fr-BE" altLang="en-US"/>
              <a:t>__________________________</a:t>
            </a:r>
          </a:p>
          <a:p>
            <a:pPr>
              <a:defRPr/>
            </a:pPr>
            <a:r>
              <a:rPr lang="fr-BE" altLang="en-US"/>
              <a:t>Le BDF est membre de l’EDF</a:t>
            </a:r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CBFFA9B9-D576-4739-8349-6E76A1B47D63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fr-BE" altLang="en-US"/>
              <a:t>________________________________ Belgian Disability Forum asbl (BDF) http://bdf.belgium.be</a:t>
            </a:r>
          </a:p>
        </p:txBody>
      </p:sp>
    </p:spTree>
    <p:extLst>
      <p:ext uri="{BB962C8B-B14F-4D97-AF65-F5344CB8AC3E}">
        <p14:creationId xmlns:p14="http://schemas.microsoft.com/office/powerpoint/2010/main" val="1289074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31A1AE-748A-41AB-8115-F0C70266C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Processus CEDAW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BA616E7-B9F4-43BF-BADB-ED047ADC54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331913"/>
            <a:ext cx="8785101" cy="4764087"/>
          </a:xfrm>
        </p:spPr>
        <p:txBody>
          <a:bodyPr/>
          <a:lstStyle/>
          <a:p>
            <a:r>
              <a:rPr lang="fr-BE" dirty="0"/>
              <a:t>Processus similaire</a:t>
            </a:r>
          </a:p>
          <a:p>
            <a:r>
              <a:rPr lang="fr-BE" dirty="0"/>
              <a:t>Méthodologie similaire</a:t>
            </a:r>
          </a:p>
          <a:p>
            <a:pPr lvl="2"/>
            <a:r>
              <a:rPr lang="fr-BE" dirty="0"/>
              <a:t>Travail avec 18 associations membres</a:t>
            </a:r>
          </a:p>
          <a:p>
            <a:pPr lvl="2"/>
            <a:r>
              <a:rPr lang="fr-BE" dirty="0"/>
              <a:t>Documentation : Récolte Faits / Témoignages</a:t>
            </a:r>
          </a:p>
          <a:p>
            <a:pPr lvl="2"/>
            <a:r>
              <a:rPr lang="fr-BE" dirty="0"/>
              <a:t>Rédaction projet de propositions Q (secrétariat)</a:t>
            </a:r>
          </a:p>
          <a:p>
            <a:pPr lvl="2"/>
            <a:r>
              <a:rPr lang="fr-BE" dirty="0"/>
              <a:t>Discussion – Echanges : amélioration </a:t>
            </a:r>
            <a:r>
              <a:rPr lang="fr-BE" dirty="0">
                <a:sym typeface="Wingdings" panose="05000000000000000000" pitchFamily="2" charset="2"/>
              </a:rPr>
              <a:t> e-mail</a:t>
            </a:r>
            <a:endParaRPr lang="fr-BE" dirty="0"/>
          </a:p>
          <a:p>
            <a:pPr lvl="2"/>
            <a:r>
              <a:rPr lang="fr-BE" dirty="0"/>
              <a:t>Finalisation – Traduction</a:t>
            </a:r>
          </a:p>
          <a:p>
            <a:pPr lvl="2"/>
            <a:r>
              <a:rPr lang="fr-BE" dirty="0"/>
              <a:t>Soumission</a:t>
            </a:r>
          </a:p>
          <a:p>
            <a:r>
              <a:rPr lang="fr-BE" sz="3000" dirty="0"/>
              <a:t>BDF : rapport alternatif CEDAW en 2014</a:t>
            </a:r>
          </a:p>
          <a:p>
            <a:pPr lvl="2"/>
            <a:endParaRPr lang="fr-BE" dirty="0"/>
          </a:p>
          <a:p>
            <a:endParaRPr lang="fr-BE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ACF646B-FFE0-46F9-8FCA-745CC394B3E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BE" altLang="en-US"/>
              <a:t>______________________   2019/01/21 - CSNPH/NHRPH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689AAF8-8CF1-4863-BBA3-2834460428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7B0ECC2-4422-4439-962B-200F1216EE16}" type="slidenum">
              <a:rPr lang="fr-BE" altLang="en-US" smtClean="0"/>
              <a:pPr>
                <a:defRPr/>
              </a:pPr>
              <a:t>6</a:t>
            </a:fld>
            <a:r>
              <a:rPr lang="fr-BE" altLang="en-US"/>
              <a:t>__________________________</a:t>
            </a:r>
          </a:p>
          <a:p>
            <a:pPr>
              <a:defRPr/>
            </a:pPr>
            <a:r>
              <a:rPr lang="fr-BE" altLang="en-US"/>
              <a:t>Le BDF est membre de l’EDF</a:t>
            </a:r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E00E69AD-2808-4077-BF2A-5CD4D2B7EA63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fr-BE" altLang="en-US"/>
              <a:t>________________________________ Belgian Disability Forum asbl (BDF) http://bdf.belgium.be</a:t>
            </a:r>
          </a:p>
        </p:txBody>
      </p:sp>
    </p:spTree>
    <p:extLst>
      <p:ext uri="{BB962C8B-B14F-4D97-AF65-F5344CB8AC3E}">
        <p14:creationId xmlns:p14="http://schemas.microsoft.com/office/powerpoint/2010/main" val="957836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A8BA15-627F-4FE4-ADA9-653C61999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CEDAW : difficultés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5370228-217A-49CD-9B5E-309F5956C6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88" y="1196753"/>
            <a:ext cx="8785226" cy="4899248"/>
          </a:xfrm>
        </p:spPr>
        <p:txBody>
          <a:bodyPr/>
          <a:lstStyle/>
          <a:p>
            <a:r>
              <a:rPr lang="fr-BE" sz="3000" dirty="0"/>
              <a:t>Pas d’organisation de femmes handicapées</a:t>
            </a:r>
          </a:p>
          <a:p>
            <a:r>
              <a:rPr lang="fr-BE" sz="3000" dirty="0"/>
              <a:t>Thématique présente</a:t>
            </a:r>
          </a:p>
          <a:p>
            <a:r>
              <a:rPr lang="fr-BE" sz="3000" dirty="0"/>
              <a:t>Beaucoup de réalités vécues</a:t>
            </a:r>
          </a:p>
          <a:p>
            <a:pPr lvl="2"/>
            <a:r>
              <a:rPr lang="fr-BE" dirty="0"/>
              <a:t>Discriminations</a:t>
            </a:r>
          </a:p>
          <a:p>
            <a:pPr lvl="2"/>
            <a:r>
              <a:rPr lang="fr-BE" dirty="0"/>
              <a:t>Mauvais traitements / Contraceptions forcées</a:t>
            </a:r>
          </a:p>
          <a:p>
            <a:pPr lvl="2"/>
            <a:r>
              <a:rPr lang="fr-BE" dirty="0"/>
              <a:t>Violences y compris avortements forcés</a:t>
            </a:r>
          </a:p>
          <a:p>
            <a:r>
              <a:rPr lang="fr-BE" sz="3000" dirty="0"/>
              <a:t>Peu d’éléments probants (plaintes)</a:t>
            </a:r>
          </a:p>
          <a:p>
            <a:pPr lvl="2"/>
            <a:r>
              <a:rPr lang="fr-BE" dirty="0"/>
              <a:t>Peurs / Sensibilisation / </a:t>
            </a:r>
            <a:r>
              <a:rPr lang="fr-BE" dirty="0" err="1"/>
              <a:t>Capacity</a:t>
            </a:r>
            <a:r>
              <a:rPr lang="fr-BE" dirty="0"/>
              <a:t> building</a:t>
            </a:r>
          </a:p>
          <a:p>
            <a:pPr lvl="2"/>
            <a:r>
              <a:rPr lang="fr-BE" dirty="0"/>
              <a:t>Poids structurels</a:t>
            </a:r>
          </a:p>
          <a:p>
            <a:pPr lvl="2"/>
            <a:r>
              <a:rPr lang="fr-BE" dirty="0"/>
              <a:t>Difficultés techniques </a:t>
            </a:r>
            <a:r>
              <a:rPr lang="fr-BE" dirty="0">
                <a:sym typeface="Wingdings" panose="05000000000000000000" pitchFamily="2" charset="2"/>
              </a:rPr>
              <a:t> charge de la preuve</a:t>
            </a:r>
            <a:endParaRPr lang="fr-BE" dirty="0"/>
          </a:p>
          <a:p>
            <a:pPr lvl="2"/>
            <a:endParaRPr lang="fr-BE" dirty="0"/>
          </a:p>
          <a:p>
            <a:endParaRPr lang="fr-BE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F65C683-32E1-4504-A9C7-306C02204A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BE" altLang="en-US"/>
              <a:t>______________________   2019/01/21 - CSNPH/NHRPH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E5747C3-FA35-4E9A-A6E2-E69CFB1E96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7B0ECC2-4422-4439-962B-200F1216EE16}" type="slidenum">
              <a:rPr lang="fr-BE" altLang="en-US" smtClean="0"/>
              <a:pPr>
                <a:defRPr/>
              </a:pPr>
              <a:t>7</a:t>
            </a:fld>
            <a:r>
              <a:rPr lang="fr-BE" altLang="en-US"/>
              <a:t>__________________________</a:t>
            </a:r>
          </a:p>
          <a:p>
            <a:pPr>
              <a:defRPr/>
            </a:pPr>
            <a:r>
              <a:rPr lang="fr-BE" altLang="en-US"/>
              <a:t>Le BDF est membre de l’EDF</a:t>
            </a:r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4726CB66-59A6-49DD-B6F5-0D7A760E3C68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fr-BE" altLang="en-US"/>
              <a:t>________________________________ Belgian Disability Forum asbl (BDF) http://bdf.belgium.be</a:t>
            </a:r>
          </a:p>
        </p:txBody>
      </p:sp>
    </p:spTree>
    <p:extLst>
      <p:ext uri="{BB962C8B-B14F-4D97-AF65-F5344CB8AC3E}">
        <p14:creationId xmlns:p14="http://schemas.microsoft.com/office/powerpoint/2010/main" val="1944516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4B4C2A-3E38-41EC-A46F-037E06AA2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CEDAW processus : difficulté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6348F6D-D5EC-4753-BD6E-533E4AD328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/>
              <a:t>Problème de temps</a:t>
            </a:r>
          </a:p>
          <a:p>
            <a:pPr lvl="2"/>
            <a:r>
              <a:rPr lang="fr-BE" dirty="0"/>
              <a:t>Pour nos associations membres</a:t>
            </a:r>
          </a:p>
          <a:p>
            <a:pPr lvl="2"/>
            <a:r>
              <a:rPr lang="fr-BE" dirty="0"/>
              <a:t>Juin = Assemblées générales</a:t>
            </a:r>
          </a:p>
          <a:p>
            <a:pPr lvl="2"/>
            <a:r>
              <a:rPr lang="fr-BE" dirty="0"/>
              <a:t>Juillet – août = période de “vacances”</a:t>
            </a:r>
          </a:p>
          <a:p>
            <a:pPr lvl="2"/>
            <a:r>
              <a:rPr lang="fr-BE" dirty="0"/>
              <a:t>Investissement en temps (processus UNCRPD)</a:t>
            </a:r>
          </a:p>
          <a:p>
            <a:pPr lvl="2"/>
            <a:r>
              <a:rPr lang="fr-BE" dirty="0"/>
              <a:t>Pour le secrétariat</a:t>
            </a:r>
          </a:p>
          <a:p>
            <a:pPr marL="914400" lvl="2" indent="0">
              <a:buNone/>
            </a:pPr>
            <a:r>
              <a:rPr lang="fr-BE" dirty="0">
                <a:sym typeface="Wingdings" panose="05000000000000000000" pitchFamily="2" charset="2"/>
              </a:rPr>
              <a:t> </a:t>
            </a:r>
            <a:r>
              <a:rPr lang="fr-BE" dirty="0"/>
              <a:t>Obligés d’en tenir compte</a:t>
            </a:r>
          </a:p>
          <a:p>
            <a:pPr lvl="2"/>
            <a:endParaRPr lang="fr-BE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CF49116-8EE7-4C96-8E1E-7B9100CDE87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BE" altLang="en-US"/>
              <a:t>______________________   2019/01/21 - CSNPH/NHRPH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FA6B52C-5163-45E1-B667-C44CDABCC10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7B0ECC2-4422-4439-962B-200F1216EE16}" type="slidenum">
              <a:rPr lang="fr-BE" altLang="en-US" smtClean="0"/>
              <a:pPr>
                <a:defRPr/>
              </a:pPr>
              <a:t>8</a:t>
            </a:fld>
            <a:r>
              <a:rPr lang="fr-BE" altLang="en-US"/>
              <a:t>__________________________</a:t>
            </a:r>
          </a:p>
          <a:p>
            <a:pPr>
              <a:defRPr/>
            </a:pPr>
            <a:r>
              <a:rPr lang="fr-BE" altLang="en-US"/>
              <a:t>Le BDF est membre de l’EDF</a:t>
            </a:r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C276FD70-B056-487C-BABF-9A40DADF7297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fr-BE" altLang="en-US"/>
              <a:t>________________________________ Belgian Disability Forum asbl (BDF) http://bdf.belgium.be</a:t>
            </a:r>
          </a:p>
        </p:txBody>
      </p:sp>
    </p:spTree>
    <p:extLst>
      <p:ext uri="{BB962C8B-B14F-4D97-AF65-F5344CB8AC3E}">
        <p14:creationId xmlns:p14="http://schemas.microsoft.com/office/powerpoint/2010/main" val="40640198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6BEBB0-2E4F-43E0-8FEF-E68E0A0E0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/>
              <a:t>Un élément nouveau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A59AF1D-0E44-464B-8744-B391456EAE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/>
              <a:t>Etude Professeure Tina </a:t>
            </a:r>
            <a:r>
              <a:rPr lang="fr-BE" dirty="0" err="1"/>
              <a:t>Goethals</a:t>
            </a:r>
            <a:r>
              <a:rPr lang="fr-BE" dirty="0"/>
              <a:t> - UGent</a:t>
            </a:r>
          </a:p>
          <a:p>
            <a:r>
              <a:rPr lang="fr-BE" dirty="0"/>
              <a:t>Rapport sur la violence sexuelle chez les femmes atteintes d’un déficit en Flandres</a:t>
            </a:r>
          </a:p>
          <a:p>
            <a:r>
              <a:rPr lang="fr-BE" dirty="0"/>
              <a:t>120 témoignages</a:t>
            </a:r>
          </a:p>
          <a:p>
            <a:pPr lvl="2"/>
            <a:r>
              <a:rPr lang="fr-BE" dirty="0"/>
              <a:t>Non « probant » en droit</a:t>
            </a:r>
          </a:p>
          <a:p>
            <a:pPr lvl="2"/>
            <a:r>
              <a:rPr lang="fr-BE" dirty="0"/>
              <a:t>Mais crédibilité « universitaire »</a:t>
            </a:r>
          </a:p>
          <a:p>
            <a:endParaRPr lang="fr-BE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5722E6E-F089-41F5-9B16-862233BEC04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BE" altLang="en-US"/>
              <a:t>______________________   2019/01/21 - CSNPH/NHRPH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3867127-5845-410A-9DF2-5B7CF7F7E9D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7B0ECC2-4422-4439-962B-200F1216EE16}" type="slidenum">
              <a:rPr lang="fr-BE" altLang="en-US" smtClean="0"/>
              <a:pPr>
                <a:defRPr/>
              </a:pPr>
              <a:t>9</a:t>
            </a:fld>
            <a:r>
              <a:rPr lang="fr-BE" altLang="en-US"/>
              <a:t>__________________________</a:t>
            </a:r>
          </a:p>
          <a:p>
            <a:pPr>
              <a:defRPr/>
            </a:pPr>
            <a:r>
              <a:rPr lang="fr-BE" altLang="en-US"/>
              <a:t>Le BDF est membre de l’EDF</a:t>
            </a:r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9B171EB9-1E63-4B15-88AC-1E3BE1E45E63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fr-BE" altLang="en-US"/>
              <a:t>________________________________ Belgian Disability Forum asbl (BDF) http://bdf.belgium.be</a:t>
            </a:r>
          </a:p>
        </p:txBody>
      </p:sp>
    </p:spTree>
    <p:extLst>
      <p:ext uri="{BB962C8B-B14F-4D97-AF65-F5344CB8AC3E}">
        <p14:creationId xmlns:p14="http://schemas.microsoft.com/office/powerpoint/2010/main" val="247681086"/>
      </p:ext>
    </p:extLst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èle par défau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735</Words>
  <Application>Microsoft Office PowerPoint</Application>
  <PresentationFormat>Affichage à l'écran (4:3)</PresentationFormat>
  <Paragraphs>156</Paragraphs>
  <Slides>12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Times New Roman</vt:lpstr>
      <vt:lpstr>Verdana</vt:lpstr>
      <vt:lpstr>Wingdings</vt:lpstr>
      <vt:lpstr>Modèle par défaut</vt:lpstr>
      <vt:lpstr>CEDAW – Rapport Belgique  Liste de questions  Genève 11-15/11/2019</vt:lpstr>
      <vt:lpstr>Remerciements &amp; Excuses</vt:lpstr>
      <vt:lpstr>Belgian Disability Forum asbl (BDF) </vt:lpstr>
      <vt:lpstr>Expérience UNCRPD</vt:lpstr>
      <vt:lpstr>Résultat et déclinaison</vt:lpstr>
      <vt:lpstr>Processus CEDAW</vt:lpstr>
      <vt:lpstr>CEDAW : difficultés</vt:lpstr>
      <vt:lpstr>CEDAW processus : difficulté</vt:lpstr>
      <vt:lpstr>Un élément nouveau</vt:lpstr>
      <vt:lpstr>Rétro-planning</vt:lpstr>
      <vt:lpstr>Impliqués</vt:lpstr>
      <vt:lpstr>Invités</vt:lpstr>
    </vt:vector>
  </TitlesOfParts>
  <Company>Ministry of Social Affairs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Magritte Olivier</dc:creator>
  <cp:lastModifiedBy>Magritte Olivier</cp:lastModifiedBy>
  <cp:revision>301</cp:revision>
  <cp:lastPrinted>2019-04-15T12:27:06Z</cp:lastPrinted>
  <dcterms:created xsi:type="dcterms:W3CDTF">2005-07-13T13:30:00Z</dcterms:created>
  <dcterms:modified xsi:type="dcterms:W3CDTF">2019-06-06T10:10:53Z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DF_LAST_URL">
    <vt:lpwstr>G:\DG_PersHand\C.S.N.P.H.-N.H.R.G\BDF\Communication\Matériel de présentation - Presentatie materiaal\BDF-FR-Présentation-2010-12-01.odp</vt:lpwstr>
  </property>
</Properties>
</file>